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65" r:id="rId3"/>
    <p:sldId id="257" r:id="rId4"/>
    <p:sldId id="262" r:id="rId5"/>
    <p:sldId id="263" r:id="rId6"/>
    <p:sldId id="266" r:id="rId7"/>
    <p:sldId id="260" r:id="rId8"/>
    <p:sldId id="261" r:id="rId9"/>
    <p:sldId id="267" r:id="rId10"/>
    <p:sldId id="258" r:id="rId11"/>
    <p:sldId id="264" r:id="rId12"/>
    <p:sldId id="259" r:id="rId13"/>
    <p:sldId id="268" r:id="rId14"/>
    <p:sldId id="271" r:id="rId15"/>
    <p:sldId id="269" r:id="rId16"/>
    <p:sldId id="270" r:id="rId17"/>
    <p:sldId id="272" r:id="rId18"/>
    <p:sldId id="274" r:id="rId19"/>
    <p:sldId id="273" r:id="rId20"/>
    <p:sldId id="275" r:id="rId21"/>
  </p:sldIdLst>
  <p:sldSz cx="9144000" cy="6858000" type="screen4x3"/>
  <p:notesSz cx="7302500" cy="9588500"/>
  <p:defaultTextStyle>
    <a:defPPr>
      <a:defRPr lang="en-US"/>
    </a:defPPr>
    <a:lvl1pPr algn="l" rtl="0" fontAlgn="base">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C61C0F-AD36-4E5E-96DC-3CFB96B71F9C}" type="doc">
      <dgm:prSet loTypeId="urn:microsoft.com/office/officeart/2005/8/layout/pyramid1" loCatId="pyramid" qsTypeId="urn:microsoft.com/office/officeart/2005/8/quickstyle/3d1" qsCatId="3D" csTypeId="urn:microsoft.com/office/officeart/2005/8/colors/accent1_2" csCatId="accent1" phldr="1"/>
      <dgm:spPr/>
    </dgm:pt>
    <dgm:pt modelId="{4D1C16D8-0055-44C0-82F2-DE469A450152}">
      <dgm:prSet phldrT="[Text]"/>
      <dgm:spPr>
        <a:solidFill>
          <a:srgbClr val="FFFF99"/>
        </a:solidFill>
      </dgm:spPr>
      <dgm:t>
        <a:bodyPr/>
        <a:lstStyle/>
        <a:p>
          <a:r>
            <a:rPr lang="en-US" dirty="0" smtClean="0"/>
            <a:t>Act</a:t>
          </a:r>
          <a:endParaRPr lang="en-US" dirty="0"/>
        </a:p>
      </dgm:t>
    </dgm:pt>
    <dgm:pt modelId="{2373E0A7-662C-4DBF-B512-6A2A88D4398D}" type="parTrans" cxnId="{72B7AF3C-81BA-41D9-B51D-53DB5F82CF2D}">
      <dgm:prSet/>
      <dgm:spPr/>
      <dgm:t>
        <a:bodyPr/>
        <a:lstStyle/>
        <a:p>
          <a:endParaRPr lang="en-US"/>
        </a:p>
      </dgm:t>
    </dgm:pt>
    <dgm:pt modelId="{D6650BCF-18D9-4948-B8B8-A4C08384D66F}" type="sibTrans" cxnId="{72B7AF3C-81BA-41D9-B51D-53DB5F82CF2D}">
      <dgm:prSet/>
      <dgm:spPr/>
      <dgm:t>
        <a:bodyPr/>
        <a:lstStyle/>
        <a:p>
          <a:endParaRPr lang="en-US"/>
        </a:p>
      </dgm:t>
    </dgm:pt>
    <dgm:pt modelId="{DA8A3B2B-628B-491A-A265-7AC383A4F63C}">
      <dgm:prSet phldrT="[Text]"/>
      <dgm:spPr>
        <a:solidFill>
          <a:srgbClr val="99CCFF"/>
        </a:solidFill>
      </dgm:spPr>
      <dgm:t>
        <a:bodyPr/>
        <a:lstStyle/>
        <a:p>
          <a:r>
            <a:rPr lang="en-US" dirty="0" smtClean="0"/>
            <a:t>Regulations</a:t>
          </a:r>
          <a:endParaRPr lang="en-US" dirty="0"/>
        </a:p>
      </dgm:t>
    </dgm:pt>
    <dgm:pt modelId="{2024875A-976E-4D89-A048-2465464049C4}" type="parTrans" cxnId="{6204071C-EC13-41A9-BBE3-BD5845A74794}">
      <dgm:prSet/>
      <dgm:spPr/>
      <dgm:t>
        <a:bodyPr/>
        <a:lstStyle/>
        <a:p>
          <a:endParaRPr lang="en-US"/>
        </a:p>
      </dgm:t>
    </dgm:pt>
    <dgm:pt modelId="{27A62371-B620-4BAD-BC6C-9A0CA3AF699D}" type="sibTrans" cxnId="{6204071C-EC13-41A9-BBE3-BD5845A74794}">
      <dgm:prSet/>
      <dgm:spPr/>
      <dgm:t>
        <a:bodyPr/>
        <a:lstStyle/>
        <a:p>
          <a:endParaRPr lang="en-US"/>
        </a:p>
      </dgm:t>
    </dgm:pt>
    <dgm:pt modelId="{FDE927BF-4CAE-465E-A621-4C70D59B52BC}">
      <dgm:prSet phldrT="[Text]"/>
      <dgm:spPr>
        <a:solidFill>
          <a:srgbClr val="FFCC99">
            <a:alpha val="59000"/>
          </a:srgbClr>
        </a:solidFill>
      </dgm:spPr>
      <dgm:t>
        <a:bodyPr/>
        <a:lstStyle/>
        <a:p>
          <a:r>
            <a:rPr lang="en-US" dirty="0" smtClean="0"/>
            <a:t>Guidelines / Codes</a:t>
          </a:r>
          <a:endParaRPr lang="en-US" dirty="0"/>
        </a:p>
      </dgm:t>
    </dgm:pt>
    <dgm:pt modelId="{82700AA2-4927-4A33-AC8F-20BC16D8FEF0}" type="parTrans" cxnId="{CEFEE97A-2FF8-43F5-9D66-5C3F0159FD72}">
      <dgm:prSet/>
      <dgm:spPr/>
      <dgm:t>
        <a:bodyPr/>
        <a:lstStyle/>
        <a:p>
          <a:endParaRPr lang="en-US"/>
        </a:p>
      </dgm:t>
    </dgm:pt>
    <dgm:pt modelId="{2B3881B7-8512-4DF8-9976-E7F3E7B1F3D1}" type="sibTrans" cxnId="{CEFEE97A-2FF8-43F5-9D66-5C3F0159FD72}">
      <dgm:prSet/>
      <dgm:spPr/>
      <dgm:t>
        <a:bodyPr/>
        <a:lstStyle/>
        <a:p>
          <a:endParaRPr lang="en-US"/>
        </a:p>
      </dgm:t>
    </dgm:pt>
    <dgm:pt modelId="{57792BEF-D0BA-4432-B597-5F7F4C3A00C1}" type="pres">
      <dgm:prSet presAssocID="{B0C61C0F-AD36-4E5E-96DC-3CFB96B71F9C}" presName="Name0" presStyleCnt="0">
        <dgm:presLayoutVars>
          <dgm:dir/>
          <dgm:animLvl val="lvl"/>
          <dgm:resizeHandles val="exact"/>
        </dgm:presLayoutVars>
      </dgm:prSet>
      <dgm:spPr/>
    </dgm:pt>
    <dgm:pt modelId="{C6F3C6D9-1FFB-492C-BE07-1243354CE78D}" type="pres">
      <dgm:prSet presAssocID="{4D1C16D8-0055-44C0-82F2-DE469A450152}" presName="Name8" presStyleCnt="0"/>
      <dgm:spPr/>
    </dgm:pt>
    <dgm:pt modelId="{7E7267DF-289C-4382-BC40-C39AC4C3A8D2}" type="pres">
      <dgm:prSet presAssocID="{4D1C16D8-0055-44C0-82F2-DE469A450152}" presName="level" presStyleLbl="node1" presStyleIdx="0" presStyleCnt="3">
        <dgm:presLayoutVars>
          <dgm:chMax val="1"/>
          <dgm:bulletEnabled val="1"/>
        </dgm:presLayoutVars>
      </dgm:prSet>
      <dgm:spPr/>
      <dgm:t>
        <a:bodyPr/>
        <a:lstStyle/>
        <a:p>
          <a:endParaRPr lang="en-US"/>
        </a:p>
      </dgm:t>
    </dgm:pt>
    <dgm:pt modelId="{25F1DDFD-6965-494E-AD53-F83D037DF51F}" type="pres">
      <dgm:prSet presAssocID="{4D1C16D8-0055-44C0-82F2-DE469A450152}" presName="levelTx" presStyleLbl="revTx" presStyleIdx="0" presStyleCnt="0">
        <dgm:presLayoutVars>
          <dgm:chMax val="1"/>
          <dgm:bulletEnabled val="1"/>
        </dgm:presLayoutVars>
      </dgm:prSet>
      <dgm:spPr/>
      <dgm:t>
        <a:bodyPr/>
        <a:lstStyle/>
        <a:p>
          <a:endParaRPr lang="en-US"/>
        </a:p>
      </dgm:t>
    </dgm:pt>
    <dgm:pt modelId="{6B00D355-ED59-47FB-995B-DF3706FB990D}" type="pres">
      <dgm:prSet presAssocID="{DA8A3B2B-628B-491A-A265-7AC383A4F63C}" presName="Name8" presStyleCnt="0"/>
      <dgm:spPr/>
    </dgm:pt>
    <dgm:pt modelId="{7FF3A76A-A45F-42BF-B1D9-C4895AE1EB4B}" type="pres">
      <dgm:prSet presAssocID="{DA8A3B2B-628B-491A-A265-7AC383A4F63C}" presName="level" presStyleLbl="node1" presStyleIdx="1" presStyleCnt="3">
        <dgm:presLayoutVars>
          <dgm:chMax val="1"/>
          <dgm:bulletEnabled val="1"/>
        </dgm:presLayoutVars>
      </dgm:prSet>
      <dgm:spPr/>
      <dgm:t>
        <a:bodyPr/>
        <a:lstStyle/>
        <a:p>
          <a:endParaRPr lang="en-US"/>
        </a:p>
      </dgm:t>
    </dgm:pt>
    <dgm:pt modelId="{71F541EA-29BC-4020-8B9E-1053FD5CFA1B}" type="pres">
      <dgm:prSet presAssocID="{DA8A3B2B-628B-491A-A265-7AC383A4F63C}" presName="levelTx" presStyleLbl="revTx" presStyleIdx="0" presStyleCnt="0">
        <dgm:presLayoutVars>
          <dgm:chMax val="1"/>
          <dgm:bulletEnabled val="1"/>
        </dgm:presLayoutVars>
      </dgm:prSet>
      <dgm:spPr/>
      <dgm:t>
        <a:bodyPr/>
        <a:lstStyle/>
        <a:p>
          <a:endParaRPr lang="en-US"/>
        </a:p>
      </dgm:t>
    </dgm:pt>
    <dgm:pt modelId="{03BDD414-A72D-475B-A081-F6D20C367B2B}" type="pres">
      <dgm:prSet presAssocID="{FDE927BF-4CAE-465E-A621-4C70D59B52BC}" presName="Name8" presStyleCnt="0"/>
      <dgm:spPr/>
    </dgm:pt>
    <dgm:pt modelId="{75EF1E1D-E5C4-4808-8DDE-03C95130042E}" type="pres">
      <dgm:prSet presAssocID="{FDE927BF-4CAE-465E-A621-4C70D59B52BC}" presName="level" presStyleLbl="node1" presStyleIdx="2" presStyleCnt="3" custLinFactNeighborY="4110">
        <dgm:presLayoutVars>
          <dgm:chMax val="1"/>
          <dgm:bulletEnabled val="1"/>
        </dgm:presLayoutVars>
      </dgm:prSet>
      <dgm:spPr/>
      <dgm:t>
        <a:bodyPr/>
        <a:lstStyle/>
        <a:p>
          <a:endParaRPr lang="en-US"/>
        </a:p>
      </dgm:t>
    </dgm:pt>
    <dgm:pt modelId="{9C6D9B1A-86E6-488F-B3DF-C72B4C5DF6CF}" type="pres">
      <dgm:prSet presAssocID="{FDE927BF-4CAE-465E-A621-4C70D59B52BC}" presName="levelTx" presStyleLbl="revTx" presStyleIdx="0" presStyleCnt="0">
        <dgm:presLayoutVars>
          <dgm:chMax val="1"/>
          <dgm:bulletEnabled val="1"/>
        </dgm:presLayoutVars>
      </dgm:prSet>
      <dgm:spPr/>
      <dgm:t>
        <a:bodyPr/>
        <a:lstStyle/>
        <a:p>
          <a:endParaRPr lang="en-US"/>
        </a:p>
      </dgm:t>
    </dgm:pt>
  </dgm:ptLst>
  <dgm:cxnLst>
    <dgm:cxn modelId="{9022E1D1-E148-FB4B-9E1E-99E20E7E09AE}" type="presOf" srcId="{DA8A3B2B-628B-491A-A265-7AC383A4F63C}" destId="{71F541EA-29BC-4020-8B9E-1053FD5CFA1B}" srcOrd="1" destOrd="0" presId="urn:microsoft.com/office/officeart/2005/8/layout/pyramid1"/>
    <dgm:cxn modelId="{22A58B7E-CB32-D446-A735-83FE6E5792D4}" type="presOf" srcId="{4D1C16D8-0055-44C0-82F2-DE469A450152}" destId="{25F1DDFD-6965-494E-AD53-F83D037DF51F}" srcOrd="1" destOrd="0" presId="urn:microsoft.com/office/officeart/2005/8/layout/pyramid1"/>
    <dgm:cxn modelId="{CEFEE97A-2FF8-43F5-9D66-5C3F0159FD72}" srcId="{B0C61C0F-AD36-4E5E-96DC-3CFB96B71F9C}" destId="{FDE927BF-4CAE-465E-A621-4C70D59B52BC}" srcOrd="2" destOrd="0" parTransId="{82700AA2-4927-4A33-AC8F-20BC16D8FEF0}" sibTransId="{2B3881B7-8512-4DF8-9976-E7F3E7B1F3D1}"/>
    <dgm:cxn modelId="{A11CA873-01F3-064D-B356-E04972B0ED9D}" type="presOf" srcId="{FDE927BF-4CAE-465E-A621-4C70D59B52BC}" destId="{9C6D9B1A-86E6-488F-B3DF-C72B4C5DF6CF}" srcOrd="1" destOrd="0" presId="urn:microsoft.com/office/officeart/2005/8/layout/pyramid1"/>
    <dgm:cxn modelId="{72B7AF3C-81BA-41D9-B51D-53DB5F82CF2D}" srcId="{B0C61C0F-AD36-4E5E-96DC-3CFB96B71F9C}" destId="{4D1C16D8-0055-44C0-82F2-DE469A450152}" srcOrd="0" destOrd="0" parTransId="{2373E0A7-662C-4DBF-B512-6A2A88D4398D}" sibTransId="{D6650BCF-18D9-4948-B8B8-A4C08384D66F}"/>
    <dgm:cxn modelId="{86F55B2B-BAAF-5F41-9224-D8F72B9FF25D}" type="presOf" srcId="{FDE927BF-4CAE-465E-A621-4C70D59B52BC}" destId="{75EF1E1D-E5C4-4808-8DDE-03C95130042E}" srcOrd="0" destOrd="0" presId="urn:microsoft.com/office/officeart/2005/8/layout/pyramid1"/>
    <dgm:cxn modelId="{898B9CB1-DE07-084E-851B-3E6B5E46AED6}" type="presOf" srcId="{B0C61C0F-AD36-4E5E-96DC-3CFB96B71F9C}" destId="{57792BEF-D0BA-4432-B597-5F7F4C3A00C1}" srcOrd="0" destOrd="0" presId="urn:microsoft.com/office/officeart/2005/8/layout/pyramid1"/>
    <dgm:cxn modelId="{02483F5B-E827-5547-9B39-DA2F42010B8F}" type="presOf" srcId="{DA8A3B2B-628B-491A-A265-7AC383A4F63C}" destId="{7FF3A76A-A45F-42BF-B1D9-C4895AE1EB4B}" srcOrd="0" destOrd="0" presId="urn:microsoft.com/office/officeart/2005/8/layout/pyramid1"/>
    <dgm:cxn modelId="{6204071C-EC13-41A9-BBE3-BD5845A74794}" srcId="{B0C61C0F-AD36-4E5E-96DC-3CFB96B71F9C}" destId="{DA8A3B2B-628B-491A-A265-7AC383A4F63C}" srcOrd="1" destOrd="0" parTransId="{2024875A-976E-4D89-A048-2465464049C4}" sibTransId="{27A62371-B620-4BAD-BC6C-9A0CA3AF699D}"/>
    <dgm:cxn modelId="{ABFDD925-FBAA-5247-B19D-C056D46D0F27}" type="presOf" srcId="{4D1C16D8-0055-44C0-82F2-DE469A450152}" destId="{7E7267DF-289C-4382-BC40-C39AC4C3A8D2}" srcOrd="0" destOrd="0" presId="urn:microsoft.com/office/officeart/2005/8/layout/pyramid1"/>
    <dgm:cxn modelId="{5B2EFBEB-38D1-0940-92AE-5AF22F99292F}" type="presParOf" srcId="{57792BEF-D0BA-4432-B597-5F7F4C3A00C1}" destId="{C6F3C6D9-1FFB-492C-BE07-1243354CE78D}" srcOrd="0" destOrd="0" presId="urn:microsoft.com/office/officeart/2005/8/layout/pyramid1"/>
    <dgm:cxn modelId="{4C6C1AB3-7279-684C-A462-B60ECCFC6F23}" type="presParOf" srcId="{C6F3C6D9-1FFB-492C-BE07-1243354CE78D}" destId="{7E7267DF-289C-4382-BC40-C39AC4C3A8D2}" srcOrd="0" destOrd="0" presId="urn:microsoft.com/office/officeart/2005/8/layout/pyramid1"/>
    <dgm:cxn modelId="{33155EEF-AA7A-294A-A966-E761002D43C3}" type="presParOf" srcId="{C6F3C6D9-1FFB-492C-BE07-1243354CE78D}" destId="{25F1DDFD-6965-494E-AD53-F83D037DF51F}" srcOrd="1" destOrd="0" presId="urn:microsoft.com/office/officeart/2005/8/layout/pyramid1"/>
    <dgm:cxn modelId="{EB3962B6-8F1D-7A49-960C-6CBFB9979430}" type="presParOf" srcId="{57792BEF-D0BA-4432-B597-5F7F4C3A00C1}" destId="{6B00D355-ED59-47FB-995B-DF3706FB990D}" srcOrd="1" destOrd="0" presId="urn:microsoft.com/office/officeart/2005/8/layout/pyramid1"/>
    <dgm:cxn modelId="{5E9F82EA-010D-5347-91A3-314720684739}" type="presParOf" srcId="{6B00D355-ED59-47FB-995B-DF3706FB990D}" destId="{7FF3A76A-A45F-42BF-B1D9-C4895AE1EB4B}" srcOrd="0" destOrd="0" presId="urn:microsoft.com/office/officeart/2005/8/layout/pyramid1"/>
    <dgm:cxn modelId="{B043DA6E-D227-1841-A206-AA793DF6DE5E}" type="presParOf" srcId="{6B00D355-ED59-47FB-995B-DF3706FB990D}" destId="{71F541EA-29BC-4020-8B9E-1053FD5CFA1B}" srcOrd="1" destOrd="0" presId="urn:microsoft.com/office/officeart/2005/8/layout/pyramid1"/>
    <dgm:cxn modelId="{92F388A5-A8A2-9645-A0E8-44D424451AF8}" type="presParOf" srcId="{57792BEF-D0BA-4432-B597-5F7F4C3A00C1}" destId="{03BDD414-A72D-475B-A081-F6D20C367B2B}" srcOrd="2" destOrd="0" presId="urn:microsoft.com/office/officeart/2005/8/layout/pyramid1"/>
    <dgm:cxn modelId="{727014AD-69BB-1F4C-A281-FADBC50551E1}" type="presParOf" srcId="{03BDD414-A72D-475B-A081-F6D20C367B2B}" destId="{75EF1E1D-E5C4-4808-8DDE-03C95130042E}" srcOrd="0" destOrd="0" presId="urn:microsoft.com/office/officeart/2005/8/layout/pyramid1"/>
    <dgm:cxn modelId="{25C59E5C-7AA8-6041-8AA5-748ADF9DC5B8}" type="presParOf" srcId="{03BDD414-A72D-475B-A081-F6D20C367B2B}" destId="{9C6D9B1A-86E6-488F-B3DF-C72B4C5DF6C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C61C0F-AD36-4E5E-96DC-3CFB96B71F9C}" type="doc">
      <dgm:prSet loTypeId="urn:microsoft.com/office/officeart/2005/8/layout/pyramid1" loCatId="pyramid" qsTypeId="urn:microsoft.com/office/officeart/2005/8/quickstyle/3d1" qsCatId="3D" csTypeId="urn:microsoft.com/office/officeart/2005/8/colors/accent1_2" csCatId="accent1" phldr="1"/>
      <dgm:spPr/>
    </dgm:pt>
    <dgm:pt modelId="{4D1C16D8-0055-44C0-82F2-DE469A450152}">
      <dgm:prSet phldrT="[Text]"/>
      <dgm:spPr>
        <a:solidFill>
          <a:srgbClr val="FFFF99"/>
        </a:solidFill>
      </dgm:spPr>
      <dgm:t>
        <a:bodyPr/>
        <a:lstStyle/>
        <a:p>
          <a:r>
            <a:rPr lang="en-US" dirty="0" smtClean="0"/>
            <a:t>Act</a:t>
          </a:r>
          <a:endParaRPr lang="en-US" dirty="0"/>
        </a:p>
      </dgm:t>
    </dgm:pt>
    <dgm:pt modelId="{2373E0A7-662C-4DBF-B512-6A2A88D4398D}" type="parTrans" cxnId="{72B7AF3C-81BA-41D9-B51D-53DB5F82CF2D}">
      <dgm:prSet/>
      <dgm:spPr/>
      <dgm:t>
        <a:bodyPr/>
        <a:lstStyle/>
        <a:p>
          <a:endParaRPr lang="en-US"/>
        </a:p>
      </dgm:t>
    </dgm:pt>
    <dgm:pt modelId="{D6650BCF-18D9-4948-B8B8-A4C08384D66F}" type="sibTrans" cxnId="{72B7AF3C-81BA-41D9-B51D-53DB5F82CF2D}">
      <dgm:prSet/>
      <dgm:spPr/>
      <dgm:t>
        <a:bodyPr/>
        <a:lstStyle/>
        <a:p>
          <a:endParaRPr lang="en-US"/>
        </a:p>
      </dgm:t>
    </dgm:pt>
    <dgm:pt modelId="{DA8A3B2B-628B-491A-A265-7AC383A4F63C}">
      <dgm:prSet phldrT="[Text]"/>
      <dgm:spPr>
        <a:solidFill>
          <a:srgbClr val="99CCFF"/>
        </a:solidFill>
      </dgm:spPr>
      <dgm:t>
        <a:bodyPr/>
        <a:lstStyle/>
        <a:p>
          <a:r>
            <a:rPr lang="en-US" dirty="0" smtClean="0"/>
            <a:t>Regulations</a:t>
          </a:r>
          <a:endParaRPr lang="en-US" dirty="0"/>
        </a:p>
      </dgm:t>
    </dgm:pt>
    <dgm:pt modelId="{2024875A-976E-4D89-A048-2465464049C4}" type="parTrans" cxnId="{6204071C-EC13-41A9-BBE3-BD5845A74794}">
      <dgm:prSet/>
      <dgm:spPr/>
      <dgm:t>
        <a:bodyPr/>
        <a:lstStyle/>
        <a:p>
          <a:endParaRPr lang="en-US"/>
        </a:p>
      </dgm:t>
    </dgm:pt>
    <dgm:pt modelId="{27A62371-B620-4BAD-BC6C-9A0CA3AF699D}" type="sibTrans" cxnId="{6204071C-EC13-41A9-BBE3-BD5845A74794}">
      <dgm:prSet/>
      <dgm:spPr/>
      <dgm:t>
        <a:bodyPr/>
        <a:lstStyle/>
        <a:p>
          <a:endParaRPr lang="en-US"/>
        </a:p>
      </dgm:t>
    </dgm:pt>
    <dgm:pt modelId="{FDE927BF-4CAE-465E-A621-4C70D59B52BC}">
      <dgm:prSet phldrT="[Text]"/>
      <dgm:spPr>
        <a:solidFill>
          <a:srgbClr val="FFCC99">
            <a:alpha val="59000"/>
          </a:srgbClr>
        </a:solidFill>
      </dgm:spPr>
      <dgm:t>
        <a:bodyPr/>
        <a:lstStyle/>
        <a:p>
          <a:r>
            <a:rPr lang="en-US" dirty="0" smtClean="0"/>
            <a:t>Guidelines / Codes</a:t>
          </a:r>
          <a:endParaRPr lang="en-US" dirty="0"/>
        </a:p>
      </dgm:t>
    </dgm:pt>
    <dgm:pt modelId="{82700AA2-4927-4A33-AC8F-20BC16D8FEF0}" type="parTrans" cxnId="{CEFEE97A-2FF8-43F5-9D66-5C3F0159FD72}">
      <dgm:prSet/>
      <dgm:spPr/>
      <dgm:t>
        <a:bodyPr/>
        <a:lstStyle/>
        <a:p>
          <a:endParaRPr lang="en-US"/>
        </a:p>
      </dgm:t>
    </dgm:pt>
    <dgm:pt modelId="{2B3881B7-8512-4DF8-9976-E7F3E7B1F3D1}" type="sibTrans" cxnId="{CEFEE97A-2FF8-43F5-9D66-5C3F0159FD72}">
      <dgm:prSet/>
      <dgm:spPr/>
      <dgm:t>
        <a:bodyPr/>
        <a:lstStyle/>
        <a:p>
          <a:endParaRPr lang="en-US"/>
        </a:p>
      </dgm:t>
    </dgm:pt>
    <dgm:pt modelId="{57792BEF-D0BA-4432-B597-5F7F4C3A00C1}" type="pres">
      <dgm:prSet presAssocID="{B0C61C0F-AD36-4E5E-96DC-3CFB96B71F9C}" presName="Name0" presStyleCnt="0">
        <dgm:presLayoutVars>
          <dgm:dir/>
          <dgm:animLvl val="lvl"/>
          <dgm:resizeHandles val="exact"/>
        </dgm:presLayoutVars>
      </dgm:prSet>
      <dgm:spPr/>
    </dgm:pt>
    <dgm:pt modelId="{C6F3C6D9-1FFB-492C-BE07-1243354CE78D}" type="pres">
      <dgm:prSet presAssocID="{4D1C16D8-0055-44C0-82F2-DE469A450152}" presName="Name8" presStyleCnt="0"/>
      <dgm:spPr/>
    </dgm:pt>
    <dgm:pt modelId="{7E7267DF-289C-4382-BC40-C39AC4C3A8D2}" type="pres">
      <dgm:prSet presAssocID="{4D1C16D8-0055-44C0-82F2-DE469A450152}" presName="level" presStyleLbl="node1" presStyleIdx="0" presStyleCnt="3">
        <dgm:presLayoutVars>
          <dgm:chMax val="1"/>
          <dgm:bulletEnabled val="1"/>
        </dgm:presLayoutVars>
      </dgm:prSet>
      <dgm:spPr/>
      <dgm:t>
        <a:bodyPr/>
        <a:lstStyle/>
        <a:p>
          <a:endParaRPr lang="en-US"/>
        </a:p>
      </dgm:t>
    </dgm:pt>
    <dgm:pt modelId="{25F1DDFD-6965-494E-AD53-F83D037DF51F}" type="pres">
      <dgm:prSet presAssocID="{4D1C16D8-0055-44C0-82F2-DE469A450152}" presName="levelTx" presStyleLbl="revTx" presStyleIdx="0" presStyleCnt="0">
        <dgm:presLayoutVars>
          <dgm:chMax val="1"/>
          <dgm:bulletEnabled val="1"/>
        </dgm:presLayoutVars>
      </dgm:prSet>
      <dgm:spPr/>
      <dgm:t>
        <a:bodyPr/>
        <a:lstStyle/>
        <a:p>
          <a:endParaRPr lang="en-US"/>
        </a:p>
      </dgm:t>
    </dgm:pt>
    <dgm:pt modelId="{6B00D355-ED59-47FB-995B-DF3706FB990D}" type="pres">
      <dgm:prSet presAssocID="{DA8A3B2B-628B-491A-A265-7AC383A4F63C}" presName="Name8" presStyleCnt="0"/>
      <dgm:spPr/>
    </dgm:pt>
    <dgm:pt modelId="{7FF3A76A-A45F-42BF-B1D9-C4895AE1EB4B}" type="pres">
      <dgm:prSet presAssocID="{DA8A3B2B-628B-491A-A265-7AC383A4F63C}" presName="level" presStyleLbl="node1" presStyleIdx="1" presStyleCnt="3">
        <dgm:presLayoutVars>
          <dgm:chMax val="1"/>
          <dgm:bulletEnabled val="1"/>
        </dgm:presLayoutVars>
      </dgm:prSet>
      <dgm:spPr/>
      <dgm:t>
        <a:bodyPr/>
        <a:lstStyle/>
        <a:p>
          <a:endParaRPr lang="en-US"/>
        </a:p>
      </dgm:t>
    </dgm:pt>
    <dgm:pt modelId="{71F541EA-29BC-4020-8B9E-1053FD5CFA1B}" type="pres">
      <dgm:prSet presAssocID="{DA8A3B2B-628B-491A-A265-7AC383A4F63C}" presName="levelTx" presStyleLbl="revTx" presStyleIdx="0" presStyleCnt="0">
        <dgm:presLayoutVars>
          <dgm:chMax val="1"/>
          <dgm:bulletEnabled val="1"/>
        </dgm:presLayoutVars>
      </dgm:prSet>
      <dgm:spPr/>
      <dgm:t>
        <a:bodyPr/>
        <a:lstStyle/>
        <a:p>
          <a:endParaRPr lang="en-US"/>
        </a:p>
      </dgm:t>
    </dgm:pt>
    <dgm:pt modelId="{03BDD414-A72D-475B-A081-F6D20C367B2B}" type="pres">
      <dgm:prSet presAssocID="{FDE927BF-4CAE-465E-A621-4C70D59B52BC}" presName="Name8" presStyleCnt="0"/>
      <dgm:spPr/>
    </dgm:pt>
    <dgm:pt modelId="{75EF1E1D-E5C4-4808-8DDE-03C95130042E}" type="pres">
      <dgm:prSet presAssocID="{FDE927BF-4CAE-465E-A621-4C70D59B52BC}" presName="level" presStyleLbl="node1" presStyleIdx="2" presStyleCnt="3" custLinFactNeighborY="4110">
        <dgm:presLayoutVars>
          <dgm:chMax val="1"/>
          <dgm:bulletEnabled val="1"/>
        </dgm:presLayoutVars>
      </dgm:prSet>
      <dgm:spPr/>
      <dgm:t>
        <a:bodyPr/>
        <a:lstStyle/>
        <a:p>
          <a:endParaRPr lang="en-US"/>
        </a:p>
      </dgm:t>
    </dgm:pt>
    <dgm:pt modelId="{9C6D9B1A-86E6-488F-B3DF-C72B4C5DF6CF}" type="pres">
      <dgm:prSet presAssocID="{FDE927BF-4CAE-465E-A621-4C70D59B52BC}" presName="levelTx" presStyleLbl="revTx" presStyleIdx="0" presStyleCnt="0">
        <dgm:presLayoutVars>
          <dgm:chMax val="1"/>
          <dgm:bulletEnabled val="1"/>
        </dgm:presLayoutVars>
      </dgm:prSet>
      <dgm:spPr/>
      <dgm:t>
        <a:bodyPr/>
        <a:lstStyle/>
        <a:p>
          <a:endParaRPr lang="en-US"/>
        </a:p>
      </dgm:t>
    </dgm:pt>
  </dgm:ptLst>
  <dgm:cxnLst>
    <dgm:cxn modelId="{72B7AF3C-81BA-41D9-B51D-53DB5F82CF2D}" srcId="{B0C61C0F-AD36-4E5E-96DC-3CFB96B71F9C}" destId="{4D1C16D8-0055-44C0-82F2-DE469A450152}" srcOrd="0" destOrd="0" parTransId="{2373E0A7-662C-4DBF-B512-6A2A88D4398D}" sibTransId="{D6650BCF-18D9-4948-B8B8-A4C08384D66F}"/>
    <dgm:cxn modelId="{1C5CD473-62AA-3E43-A22B-F6E49A0BE84F}" type="presOf" srcId="{FDE927BF-4CAE-465E-A621-4C70D59B52BC}" destId="{9C6D9B1A-86E6-488F-B3DF-C72B4C5DF6CF}" srcOrd="1" destOrd="0" presId="urn:microsoft.com/office/officeart/2005/8/layout/pyramid1"/>
    <dgm:cxn modelId="{0D5C97B2-3B50-2942-8254-36C70F2BFFE7}" type="presOf" srcId="{4D1C16D8-0055-44C0-82F2-DE469A450152}" destId="{7E7267DF-289C-4382-BC40-C39AC4C3A8D2}" srcOrd="0" destOrd="0" presId="urn:microsoft.com/office/officeart/2005/8/layout/pyramid1"/>
    <dgm:cxn modelId="{CEFEE97A-2FF8-43F5-9D66-5C3F0159FD72}" srcId="{B0C61C0F-AD36-4E5E-96DC-3CFB96B71F9C}" destId="{FDE927BF-4CAE-465E-A621-4C70D59B52BC}" srcOrd="2" destOrd="0" parTransId="{82700AA2-4927-4A33-AC8F-20BC16D8FEF0}" sibTransId="{2B3881B7-8512-4DF8-9976-E7F3E7B1F3D1}"/>
    <dgm:cxn modelId="{166310AA-5214-FE4F-BA9C-53B68FD71E87}" type="presOf" srcId="{DA8A3B2B-628B-491A-A265-7AC383A4F63C}" destId="{71F541EA-29BC-4020-8B9E-1053FD5CFA1B}" srcOrd="1" destOrd="0" presId="urn:microsoft.com/office/officeart/2005/8/layout/pyramid1"/>
    <dgm:cxn modelId="{C801EA91-4512-0A4B-83D5-A1AE9BB4038C}" type="presOf" srcId="{4D1C16D8-0055-44C0-82F2-DE469A450152}" destId="{25F1DDFD-6965-494E-AD53-F83D037DF51F}" srcOrd="1" destOrd="0" presId="urn:microsoft.com/office/officeart/2005/8/layout/pyramid1"/>
    <dgm:cxn modelId="{D2F8E55A-1C15-5048-8CCB-C54861FA1DE8}" type="presOf" srcId="{B0C61C0F-AD36-4E5E-96DC-3CFB96B71F9C}" destId="{57792BEF-D0BA-4432-B597-5F7F4C3A00C1}" srcOrd="0" destOrd="0" presId="urn:microsoft.com/office/officeart/2005/8/layout/pyramid1"/>
    <dgm:cxn modelId="{6204071C-EC13-41A9-BBE3-BD5845A74794}" srcId="{B0C61C0F-AD36-4E5E-96DC-3CFB96B71F9C}" destId="{DA8A3B2B-628B-491A-A265-7AC383A4F63C}" srcOrd="1" destOrd="0" parTransId="{2024875A-976E-4D89-A048-2465464049C4}" sibTransId="{27A62371-B620-4BAD-BC6C-9A0CA3AF699D}"/>
    <dgm:cxn modelId="{51141243-6E5B-184B-9762-CB45BA16C9AF}" type="presOf" srcId="{DA8A3B2B-628B-491A-A265-7AC383A4F63C}" destId="{7FF3A76A-A45F-42BF-B1D9-C4895AE1EB4B}" srcOrd="0" destOrd="0" presId="urn:microsoft.com/office/officeart/2005/8/layout/pyramid1"/>
    <dgm:cxn modelId="{E8E9237D-D733-8140-AABA-75703EFA7AD3}" type="presOf" srcId="{FDE927BF-4CAE-465E-A621-4C70D59B52BC}" destId="{75EF1E1D-E5C4-4808-8DDE-03C95130042E}" srcOrd="0" destOrd="0" presId="urn:microsoft.com/office/officeart/2005/8/layout/pyramid1"/>
    <dgm:cxn modelId="{4CB7FAE6-7578-C84D-9FA2-A2C3D07C0DA0}" type="presParOf" srcId="{57792BEF-D0BA-4432-B597-5F7F4C3A00C1}" destId="{C6F3C6D9-1FFB-492C-BE07-1243354CE78D}" srcOrd="0" destOrd="0" presId="urn:microsoft.com/office/officeart/2005/8/layout/pyramid1"/>
    <dgm:cxn modelId="{F415E833-76CE-1042-B3F3-9F355E4B49C2}" type="presParOf" srcId="{C6F3C6D9-1FFB-492C-BE07-1243354CE78D}" destId="{7E7267DF-289C-4382-BC40-C39AC4C3A8D2}" srcOrd="0" destOrd="0" presId="urn:microsoft.com/office/officeart/2005/8/layout/pyramid1"/>
    <dgm:cxn modelId="{5DF611D8-9804-6A42-B24C-5734195DDAA8}" type="presParOf" srcId="{C6F3C6D9-1FFB-492C-BE07-1243354CE78D}" destId="{25F1DDFD-6965-494E-AD53-F83D037DF51F}" srcOrd="1" destOrd="0" presId="urn:microsoft.com/office/officeart/2005/8/layout/pyramid1"/>
    <dgm:cxn modelId="{BD12F581-956F-EA48-ADF0-3CA34C164580}" type="presParOf" srcId="{57792BEF-D0BA-4432-B597-5F7F4C3A00C1}" destId="{6B00D355-ED59-47FB-995B-DF3706FB990D}" srcOrd="1" destOrd="0" presId="urn:microsoft.com/office/officeart/2005/8/layout/pyramid1"/>
    <dgm:cxn modelId="{32A8C9C0-E811-6446-9A34-39E5ACE1A3AB}" type="presParOf" srcId="{6B00D355-ED59-47FB-995B-DF3706FB990D}" destId="{7FF3A76A-A45F-42BF-B1D9-C4895AE1EB4B}" srcOrd="0" destOrd="0" presId="urn:microsoft.com/office/officeart/2005/8/layout/pyramid1"/>
    <dgm:cxn modelId="{2CB40B0C-D38C-3342-BC39-E3FA9F4A1E52}" type="presParOf" srcId="{6B00D355-ED59-47FB-995B-DF3706FB990D}" destId="{71F541EA-29BC-4020-8B9E-1053FD5CFA1B}" srcOrd="1" destOrd="0" presId="urn:microsoft.com/office/officeart/2005/8/layout/pyramid1"/>
    <dgm:cxn modelId="{0A7DACBC-78F0-6F43-B291-8EB712018ECB}" type="presParOf" srcId="{57792BEF-D0BA-4432-B597-5F7F4C3A00C1}" destId="{03BDD414-A72D-475B-A081-F6D20C367B2B}" srcOrd="2" destOrd="0" presId="urn:microsoft.com/office/officeart/2005/8/layout/pyramid1"/>
    <dgm:cxn modelId="{8243BF1A-4267-5340-A087-C5D00A413990}" type="presParOf" srcId="{03BDD414-A72D-475B-A081-F6D20C367B2B}" destId="{75EF1E1D-E5C4-4808-8DDE-03C95130042E}" srcOrd="0" destOrd="0" presId="urn:microsoft.com/office/officeart/2005/8/layout/pyramid1"/>
    <dgm:cxn modelId="{FAD4EAF3-401B-814C-8C0D-5E1BD4D759A9}" type="presParOf" srcId="{03BDD414-A72D-475B-A081-F6D20C367B2B}" destId="{9C6D9B1A-86E6-488F-B3DF-C72B4C5DF6C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267DF-289C-4382-BC40-C39AC4C3A8D2}">
      <dsp:nvSpPr>
        <dsp:cNvPr id="0" name=""/>
        <dsp:cNvSpPr/>
      </dsp:nvSpPr>
      <dsp:spPr>
        <a:xfrm>
          <a:off x="2032000" y="0"/>
          <a:ext cx="2032000" cy="1738324"/>
        </a:xfrm>
        <a:prstGeom prst="trapezoid">
          <a:avLst>
            <a:gd name="adj" fmla="val 58447"/>
          </a:avLst>
        </a:prstGeom>
        <a:solidFill>
          <a:srgbClr val="FFFF9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Act</a:t>
          </a:r>
          <a:endParaRPr lang="en-US" sz="3700" kern="1200" dirty="0"/>
        </a:p>
      </dsp:txBody>
      <dsp:txXfrm>
        <a:off x="2032000" y="0"/>
        <a:ext cx="2032000" cy="1738324"/>
      </dsp:txXfrm>
    </dsp:sp>
    <dsp:sp modelId="{7FF3A76A-A45F-42BF-B1D9-C4895AE1EB4B}">
      <dsp:nvSpPr>
        <dsp:cNvPr id="0" name=""/>
        <dsp:cNvSpPr/>
      </dsp:nvSpPr>
      <dsp:spPr>
        <a:xfrm>
          <a:off x="1016000" y="1738324"/>
          <a:ext cx="4064000" cy="1738324"/>
        </a:xfrm>
        <a:prstGeom prst="trapezoid">
          <a:avLst>
            <a:gd name="adj" fmla="val 58447"/>
          </a:avLst>
        </a:prstGeom>
        <a:solidFill>
          <a:srgbClr val="99CCF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Regulations</a:t>
          </a:r>
          <a:endParaRPr lang="en-US" sz="3700" kern="1200" dirty="0"/>
        </a:p>
      </dsp:txBody>
      <dsp:txXfrm>
        <a:off x="1727200" y="1738324"/>
        <a:ext cx="2641600" cy="1738324"/>
      </dsp:txXfrm>
    </dsp:sp>
    <dsp:sp modelId="{75EF1E1D-E5C4-4808-8DDE-03C95130042E}">
      <dsp:nvSpPr>
        <dsp:cNvPr id="0" name=""/>
        <dsp:cNvSpPr/>
      </dsp:nvSpPr>
      <dsp:spPr>
        <a:xfrm>
          <a:off x="0" y="3476649"/>
          <a:ext cx="6096000" cy="1738324"/>
        </a:xfrm>
        <a:prstGeom prst="trapezoid">
          <a:avLst>
            <a:gd name="adj" fmla="val 58447"/>
          </a:avLst>
        </a:prstGeom>
        <a:solidFill>
          <a:srgbClr val="FFCC99">
            <a:alpha val="59000"/>
          </a:srgb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kern="1200" dirty="0" smtClean="0"/>
            <a:t>Guidelines / Codes</a:t>
          </a:r>
          <a:endParaRPr lang="en-US" sz="3700" kern="1200" dirty="0"/>
        </a:p>
      </dsp:txBody>
      <dsp:txXfrm>
        <a:off x="1066799" y="3476649"/>
        <a:ext cx="3962400" cy="1738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ekc pp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3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5" name="Rectangle 4"/>
          <p:cNvSpPr>
            <a:spLocks noGrp="1" noChangeArrowheads="1"/>
          </p:cNvSpPr>
          <p:nvPr>
            <p:ph type="dt" sz="half" idx="10"/>
          </p:nvPr>
        </p:nvSpPr>
        <p:spPr/>
        <p:txBody>
          <a:bodyPr/>
          <a:lstStyle>
            <a:lvl1pPr>
              <a:defRPr/>
            </a:lvl1pPr>
          </a:lstStyle>
          <a:p>
            <a:pPr>
              <a:defRPr/>
            </a:pPr>
            <a:fld id="{19C141DE-F372-E549-BCD3-BF90C8DA6A5D}" type="datetimeFigureOut">
              <a:rPr lang="en-US"/>
              <a:pPr>
                <a:defRPr/>
              </a:pPr>
              <a:t>11/21/2014</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E550F34-C826-5F47-9436-DCA992FE6AF9}" type="slidenum">
              <a:rPr lang="en-US"/>
              <a:pPr>
                <a:defRPr/>
              </a:pPr>
              <a:t>‹#›</a:t>
            </a:fld>
            <a:endParaRPr lang="en-US"/>
          </a:p>
        </p:txBody>
      </p:sp>
    </p:spTree>
    <p:extLst>
      <p:ext uri="{BB962C8B-B14F-4D97-AF65-F5344CB8AC3E}">
        <p14:creationId xmlns:p14="http://schemas.microsoft.com/office/powerpoint/2010/main" val="2345224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19FDD466-DF53-B649-B52B-93A3046257D8}" type="datetimeFigureOut">
              <a:rPr lang="en-US"/>
              <a:pPr>
                <a:defRPr/>
              </a:pPr>
              <a:t>11/21/2014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7DE7DE-4F01-DE4F-898A-2075B110A4C5}" type="slidenum">
              <a:rPr lang="en-US"/>
              <a:pPr>
                <a:defRPr/>
              </a:pPr>
              <a:t>‹#›</a:t>
            </a:fld>
            <a:endParaRPr lang="en-US"/>
          </a:p>
        </p:txBody>
      </p:sp>
    </p:spTree>
    <p:extLst>
      <p:ext uri="{BB962C8B-B14F-4D97-AF65-F5344CB8AC3E}">
        <p14:creationId xmlns:p14="http://schemas.microsoft.com/office/powerpoint/2010/main" val="222160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fld id="{33175903-155F-1545-9F71-20269788E468}" type="datetimeFigureOut">
              <a:rPr lang="en-US"/>
              <a:pPr>
                <a:defRPr/>
              </a:pPr>
              <a:t>11/21/2014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175568-B86B-704E-A4D7-47C3BDA7E574}" type="slidenum">
              <a:rPr lang="en-US"/>
              <a:pPr>
                <a:defRPr/>
              </a:pPr>
              <a:t>‹#›</a:t>
            </a:fld>
            <a:endParaRPr lang="en-US"/>
          </a:p>
        </p:txBody>
      </p:sp>
    </p:spTree>
    <p:extLst>
      <p:ext uri="{BB962C8B-B14F-4D97-AF65-F5344CB8AC3E}">
        <p14:creationId xmlns:p14="http://schemas.microsoft.com/office/powerpoint/2010/main" val="2469867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r>
              <a:rPr lang="en-US" noProof="0" smtClean="0"/>
              <a:t>Click icon to add SmartArt graphic</a:t>
            </a:r>
          </a:p>
        </p:txBody>
      </p:sp>
      <p:sp>
        <p:nvSpPr>
          <p:cNvPr id="4" name="Rectangle 4"/>
          <p:cNvSpPr>
            <a:spLocks noGrp="1" noChangeArrowheads="1"/>
          </p:cNvSpPr>
          <p:nvPr>
            <p:ph type="dt" sz="half" idx="10"/>
          </p:nvPr>
        </p:nvSpPr>
        <p:spPr>
          <a:ln/>
        </p:spPr>
        <p:txBody>
          <a:bodyPr/>
          <a:lstStyle>
            <a:lvl1pPr>
              <a:defRPr/>
            </a:lvl1pPr>
          </a:lstStyle>
          <a:p>
            <a:pPr>
              <a:defRPr/>
            </a:pPr>
            <a:fld id="{106CEE73-F577-4B4A-A4ED-73FEA7EFD7A7}" type="datetimeFigureOut">
              <a:rPr lang="en-US"/>
              <a:pPr>
                <a:defRPr/>
              </a:pPr>
              <a:t>11/21/2014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276984-AA6F-C840-B403-DFE9AAD81E83}" type="slidenum">
              <a:rPr lang="en-US"/>
              <a:pPr>
                <a:defRPr/>
              </a:pPr>
              <a:t>‹#›</a:t>
            </a:fld>
            <a:endParaRPr lang="en-US"/>
          </a:p>
        </p:txBody>
      </p:sp>
    </p:spTree>
    <p:extLst>
      <p:ext uri="{BB962C8B-B14F-4D97-AF65-F5344CB8AC3E}">
        <p14:creationId xmlns:p14="http://schemas.microsoft.com/office/powerpoint/2010/main" val="481404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ekc ppt heade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163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5" name="Rectangle 4"/>
          <p:cNvSpPr>
            <a:spLocks noGrp="1" noChangeArrowheads="1"/>
          </p:cNvSpPr>
          <p:nvPr>
            <p:ph type="dt" sz="half" idx="10"/>
          </p:nvPr>
        </p:nvSpPr>
        <p:spPr/>
        <p:txBody>
          <a:bodyPr/>
          <a:lstStyle>
            <a:lvl1pPr>
              <a:defRPr/>
            </a:lvl1pPr>
          </a:lstStyle>
          <a:p>
            <a:pPr>
              <a:defRPr/>
            </a:pPr>
            <a:fld id="{0E005D3F-92CD-1C45-AC78-8E634A9C697D}" type="datetimeFigureOut">
              <a:rPr lang="en-US"/>
              <a:pPr>
                <a:defRPr/>
              </a:pPr>
              <a:t>11/21/2014</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EAF45FC-F643-954D-98EE-7227CE1B54A6}" type="slidenum">
              <a:rPr lang="en-US"/>
              <a:pPr>
                <a:defRPr/>
              </a:pPr>
              <a:t>‹#›</a:t>
            </a:fld>
            <a:endParaRPr lang="en-US"/>
          </a:p>
        </p:txBody>
      </p:sp>
    </p:spTree>
    <p:extLst>
      <p:ext uri="{BB962C8B-B14F-4D97-AF65-F5344CB8AC3E}">
        <p14:creationId xmlns:p14="http://schemas.microsoft.com/office/powerpoint/2010/main" val="154061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F22DFB2-45E8-2740-BAD9-8A22641C8DCE}" type="datetimeFigureOut">
              <a:rPr lang="en-US"/>
              <a:pPr>
                <a:defRPr/>
              </a:pPr>
              <a:t>11/21/2014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C5021B-019D-3348-9105-1050BFDB65E6}" type="slidenum">
              <a:rPr lang="en-US"/>
              <a:pPr>
                <a:defRPr/>
              </a:pPr>
              <a:t>‹#›</a:t>
            </a:fld>
            <a:endParaRPr lang="en-US"/>
          </a:p>
        </p:txBody>
      </p:sp>
    </p:spTree>
    <p:extLst>
      <p:ext uri="{BB962C8B-B14F-4D97-AF65-F5344CB8AC3E}">
        <p14:creationId xmlns:p14="http://schemas.microsoft.com/office/powerpoint/2010/main" val="286316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fld id="{C047B5F7-4DB1-7940-AD69-232AD0C2413B}" type="datetimeFigureOut">
              <a:rPr lang="en-US"/>
              <a:pPr>
                <a:defRPr/>
              </a:pPr>
              <a:t>11/21/2014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1EAD5-B105-4845-8572-7F9175F10E9F}" type="slidenum">
              <a:rPr lang="en-US"/>
              <a:pPr>
                <a:defRPr/>
              </a:pPr>
              <a:t>‹#›</a:t>
            </a:fld>
            <a:endParaRPr lang="en-US"/>
          </a:p>
        </p:txBody>
      </p:sp>
    </p:spTree>
    <p:extLst>
      <p:ext uri="{BB962C8B-B14F-4D97-AF65-F5344CB8AC3E}">
        <p14:creationId xmlns:p14="http://schemas.microsoft.com/office/powerpoint/2010/main" val="418259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fld id="{32C8D835-2DCB-2E4E-B7D4-907E727900B1}" type="datetimeFigureOut">
              <a:rPr lang="en-US"/>
              <a:pPr>
                <a:defRPr/>
              </a:pPr>
              <a:t>11/21/2014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CAEC9A-A688-4840-9959-CBD68037BD04}" type="slidenum">
              <a:rPr lang="en-US"/>
              <a:pPr>
                <a:defRPr/>
              </a:pPr>
              <a:t>‹#›</a:t>
            </a:fld>
            <a:endParaRPr lang="en-US"/>
          </a:p>
        </p:txBody>
      </p:sp>
    </p:spTree>
    <p:extLst>
      <p:ext uri="{BB962C8B-B14F-4D97-AF65-F5344CB8AC3E}">
        <p14:creationId xmlns:p14="http://schemas.microsoft.com/office/powerpoint/2010/main" val="3363417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fld id="{571E618B-B94D-F442-9B4A-2A047E36AD85}" type="datetimeFigureOut">
              <a:rPr lang="en-US"/>
              <a:pPr>
                <a:defRPr/>
              </a:pPr>
              <a:t>11/21/2014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6AA4F7-E650-E84C-81DD-1F90E6E903CA}" type="slidenum">
              <a:rPr lang="en-US"/>
              <a:pPr>
                <a:defRPr/>
              </a:pPr>
              <a:t>‹#›</a:t>
            </a:fld>
            <a:endParaRPr lang="en-US"/>
          </a:p>
        </p:txBody>
      </p:sp>
    </p:spTree>
    <p:extLst>
      <p:ext uri="{BB962C8B-B14F-4D97-AF65-F5344CB8AC3E}">
        <p14:creationId xmlns:p14="http://schemas.microsoft.com/office/powerpoint/2010/main" val="239757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1A3504-0387-204A-B25F-15BCE38CC740}" type="datetimeFigureOut">
              <a:rPr lang="en-US"/>
              <a:pPr>
                <a:defRPr/>
              </a:pPr>
              <a:t>11/21/2014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9166F7-531A-AA4D-BB33-473F62D092A8}" type="slidenum">
              <a:rPr lang="en-US"/>
              <a:pPr>
                <a:defRPr/>
              </a:pPr>
              <a:t>‹#›</a:t>
            </a:fld>
            <a:endParaRPr lang="en-US"/>
          </a:p>
        </p:txBody>
      </p:sp>
    </p:spTree>
    <p:extLst>
      <p:ext uri="{BB962C8B-B14F-4D97-AF65-F5344CB8AC3E}">
        <p14:creationId xmlns:p14="http://schemas.microsoft.com/office/powerpoint/2010/main" val="29142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A32CD60-0E89-5B48-BCE4-2E923146996D}" type="datetimeFigureOut">
              <a:rPr lang="en-US"/>
              <a:pPr>
                <a:defRPr/>
              </a:pPr>
              <a:t>11/21/2014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D0D01B-669F-1343-BDE6-4B6454C54933}" type="slidenum">
              <a:rPr lang="en-US"/>
              <a:pPr>
                <a:defRPr/>
              </a:pPr>
              <a:t>‹#›</a:t>
            </a:fld>
            <a:endParaRPr lang="en-US"/>
          </a:p>
        </p:txBody>
      </p:sp>
    </p:spTree>
    <p:extLst>
      <p:ext uri="{BB962C8B-B14F-4D97-AF65-F5344CB8AC3E}">
        <p14:creationId xmlns:p14="http://schemas.microsoft.com/office/powerpoint/2010/main" val="378383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A37664-39F3-4041-8DFA-21E717D05718}" type="datetimeFigureOut">
              <a:rPr lang="en-US"/>
              <a:pPr>
                <a:defRPr/>
              </a:pPr>
              <a:t>11/21/2014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691162-9A42-FD48-A65A-E7ED7CA86259}" type="slidenum">
              <a:rPr lang="en-US"/>
              <a:pPr>
                <a:defRPr/>
              </a:pPr>
              <a:t>‹#›</a:t>
            </a:fld>
            <a:endParaRPr lang="en-US"/>
          </a:p>
        </p:txBody>
      </p:sp>
    </p:spTree>
    <p:extLst>
      <p:ext uri="{BB962C8B-B14F-4D97-AF65-F5344CB8AC3E}">
        <p14:creationId xmlns:p14="http://schemas.microsoft.com/office/powerpoint/2010/main" val="260199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cs typeface="Arial" charset="0"/>
              </a:defRPr>
            </a:lvl1pPr>
          </a:lstStyle>
          <a:p>
            <a:pPr>
              <a:defRPr/>
            </a:pPr>
            <a:fld id="{52984249-FD79-AB46-94D3-E0259585413C}" type="datetimeFigureOut">
              <a:rPr lang="en-US"/>
              <a:pPr>
                <a:defRPr/>
              </a:pPr>
              <a:t>11/21/2014</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Verdana" pitchFamily="34"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cs typeface="Arial" charset="0"/>
              </a:defRPr>
            </a:lvl1pPr>
          </a:lstStyle>
          <a:p>
            <a:pPr>
              <a:defRPr/>
            </a:pPr>
            <a:fld id="{B1A5CF08-F220-6241-B0C4-785CF4042D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0" end="0"/>
                                            </p:txEl>
                                          </p:spTgt>
                                        </p:tgtEl>
                                        <p:attrNameLst>
                                          <p:attrName>ppt_c</p:attrName>
                                        </p:attrNameLst>
                                      </p:cBhvr>
                                      <p:to>
                                        <a:schemeClr val="accent1"/>
                                      </p:to>
                                    </p:animClr>
                                  </p:sub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1" end="1"/>
                                            </p:txEl>
                                          </p:spTgt>
                                        </p:tgtEl>
                                        <p:attrNameLst>
                                          <p:attrName>ppt_c</p:attrName>
                                        </p:attrNameLst>
                                      </p:cBhvr>
                                      <p:to>
                                        <a:schemeClr val="accent1"/>
                                      </p:to>
                                    </p:animClr>
                                  </p:sub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2" end="2"/>
                                            </p:txEl>
                                          </p:spTgt>
                                        </p:tgtEl>
                                        <p:attrNameLst>
                                          <p:attrName>ppt_c</p:attrName>
                                        </p:attrNameLst>
                                      </p:cBhvr>
                                      <p:to>
                                        <a:schemeClr val="accent1"/>
                                      </p:to>
                                    </p:animClr>
                                  </p:sub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3" end="3"/>
                                            </p:txEl>
                                          </p:spTgt>
                                        </p:tgtEl>
                                        <p:attrNameLst>
                                          <p:attrName>ppt_c</p:attrName>
                                        </p:attrNameLst>
                                      </p:cBhvr>
                                      <p:to>
                                        <a:schemeClr val="accent1"/>
                                      </p:to>
                                    </p:animClr>
                                  </p:sub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4" end="4"/>
                                            </p:txEl>
                                          </p:spTgt>
                                        </p:tgtEl>
                                        <p:attrNameLst>
                                          <p:attrName>ppt_c</p:attrName>
                                        </p:attrNameLst>
                                      </p:cBhvr>
                                      <p:to>
                                        <a:schemeClr val="accent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02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0" end="0"/>
                                            </p:txEl>
                                          </p:spTgt>
                                        </p:tgtEl>
                                        <p:attrNameLst>
                                          <p:attrName>ppt_c</p:attrName>
                                        </p:attrNameLst>
                                      </p:cBhvr>
                                      <p:to>
                                        <a:schemeClr val="accent1"/>
                                      </p:to>
                                    </p:animClr>
                                  </p:subTnLst>
                                </p:cTn>
                              </p:par>
                              <p:par>
                                <p:cTn id="19" presetID="1" presetClass="entr" presetSubtype="0" fill="hold" grpId="1"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1" end="1"/>
                                            </p:txEl>
                                          </p:spTgt>
                                        </p:tgtEl>
                                        <p:attrNameLst>
                                          <p:attrName>ppt_c</p:attrName>
                                        </p:attrNameLst>
                                      </p:cBhvr>
                                      <p:to>
                                        <a:schemeClr val="accent1"/>
                                      </p:to>
                                    </p:animClr>
                                  </p:subTnLst>
                                </p:cTn>
                              </p:par>
                              <p:par>
                                <p:cTn id="21" presetID="1" presetClass="entr" presetSubtype="0" fill="hold" grpId="1" nodeType="withEffect">
                                  <p:stCondLst>
                                    <p:cond delay="0"/>
                                  </p:stCondLst>
                                  <p:childTnLst>
                                    <p:set>
                                      <p:cBhvr>
                                        <p:cTn id="22" dur="1" fill="hold">
                                          <p:stCondLst>
                                            <p:cond delay="0"/>
                                          </p:stCondLst>
                                        </p:cTn>
                                        <p:tgtEl>
                                          <p:spTgt spid="102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2" end="2"/>
                                            </p:txEl>
                                          </p:spTgt>
                                        </p:tgtEl>
                                        <p:attrNameLst>
                                          <p:attrName>ppt_c</p:attrName>
                                        </p:attrNameLst>
                                      </p:cBhvr>
                                      <p:to>
                                        <a:schemeClr val="accent1"/>
                                      </p:to>
                                    </p:animClr>
                                  </p:subTnLst>
                                </p:cTn>
                              </p:par>
                              <p:par>
                                <p:cTn id="23" presetID="1" presetClass="entr" presetSubtype="0" fill="hold" grpId="1"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3" end="3"/>
                                            </p:txEl>
                                          </p:spTgt>
                                        </p:tgtEl>
                                        <p:attrNameLst>
                                          <p:attrName>ppt_c</p:attrName>
                                        </p:attrNameLst>
                                      </p:cBhvr>
                                      <p:to>
                                        <a:schemeClr val="accent1"/>
                                      </p:to>
                                    </p:animClr>
                                  </p:subTnLst>
                                </p:cTn>
                              </p:par>
                              <p:par>
                                <p:cTn id="25" presetID="1" presetClass="entr" presetSubtype="0" fill="hold" grpId="1" nodeType="with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027">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Lst>
      </p:bldP>
      <p:bldP spid="1027" grpI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subTnLst>
                    <p:animClr clrSpc="rgb" dir="cw">
                      <p:cBhvr override="childStyle">
                        <p:cTn dur="1" fill="hold" display="0" masterRel="nextClick" afterEffect="1"/>
                        <p:tgtEl>
                          <p:spTgt spid="1027"/>
                        </p:tgtEl>
                        <p:attrNameLst>
                          <p:attrName>ppt_c</p:attrName>
                        </p:attrNameLst>
                      </p:cBhvr>
                      <p:to>
                        <a:schemeClr val="accent1"/>
                      </p:to>
                    </p:animClr>
                  </p:subTnLst>
                </p:cTn>
              </p:par>
            </p:tnLst>
          </p:tmpl>
        </p:tmplLst>
      </p:bldP>
    </p:bldLst>
  </p:timing>
  <p:txStyles>
    <p:titleStyle>
      <a:lvl1pPr algn="ctr" rtl="0" eaLnBrk="1" fontAlgn="base" hangingPunct="1">
        <a:spcBef>
          <a:spcPct val="0"/>
        </a:spcBef>
        <a:spcAft>
          <a:spcPct val="0"/>
        </a:spcAft>
        <a:defRPr sz="4400">
          <a:solidFill>
            <a:schemeClr val="tx2"/>
          </a:solidFill>
          <a:latin typeface="+mj-lt"/>
          <a:ea typeface="ＭＳ Ｐゴシック" charset="0"/>
          <a:cs typeface="+mj-cs"/>
        </a:defRPr>
      </a:lvl1pPr>
      <a:lvl2pPr algn="ctr" rtl="0" eaLnBrk="1" fontAlgn="base" hangingPunct="1">
        <a:spcBef>
          <a:spcPct val="0"/>
        </a:spcBef>
        <a:spcAft>
          <a:spcPct val="0"/>
        </a:spcAft>
        <a:defRPr sz="4400">
          <a:solidFill>
            <a:schemeClr val="tx2"/>
          </a:solidFill>
          <a:latin typeface="Arial" charset="0"/>
          <a:ea typeface="ＭＳ Ｐゴシック" charset="0"/>
          <a:cs typeface="Arial"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Arial"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Arial"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903787"/>
            <a:ext cx="7772400" cy="1470025"/>
          </a:xfrm>
        </p:spPr>
        <p:txBody>
          <a:bodyPr/>
          <a:lstStyle/>
          <a:p>
            <a:r>
              <a:rPr lang="en-US" dirty="0" smtClean="0"/>
              <a:t>Getting </a:t>
            </a:r>
            <a:r>
              <a:rPr lang="en-US" dirty="0" smtClean="0"/>
              <a:t>our </a:t>
            </a:r>
            <a:r>
              <a:rPr lang="en-US" dirty="0" smtClean="0"/>
              <a:t>Acts together!</a:t>
            </a:r>
            <a:endParaRPr lang="en-US" dirty="0"/>
          </a:p>
        </p:txBody>
      </p:sp>
      <p:sp>
        <p:nvSpPr>
          <p:cNvPr id="3" name="Subtitle 2"/>
          <p:cNvSpPr>
            <a:spLocks noGrp="1"/>
          </p:cNvSpPr>
          <p:nvPr>
            <p:ph type="subTitle" idx="1"/>
          </p:nvPr>
        </p:nvSpPr>
        <p:spPr>
          <a:xfrm>
            <a:off x="3902422" y="2392591"/>
            <a:ext cx="3869978" cy="1987693"/>
          </a:xfrm>
        </p:spPr>
        <p:txBody>
          <a:bodyPr/>
          <a:lstStyle/>
          <a:p>
            <a:pPr algn="l"/>
            <a:r>
              <a:rPr lang="en-US" dirty="0" smtClean="0">
                <a:solidFill>
                  <a:schemeClr val="bg1"/>
                </a:solidFill>
              </a:rPr>
              <a:t>Health products regulatory regimes: more than meets the eye</a:t>
            </a:r>
            <a:endParaRPr lang="en-US" dirty="0">
              <a:solidFill>
                <a:schemeClr val="bg1"/>
              </a:solidFill>
            </a:endParaRPr>
          </a:p>
        </p:txBody>
      </p:sp>
    </p:spTree>
    <p:extLst>
      <p:ext uri="{BB962C8B-B14F-4D97-AF65-F5344CB8AC3E}">
        <p14:creationId xmlns:p14="http://schemas.microsoft.com/office/powerpoint/2010/main" val="1285519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93" y="296722"/>
            <a:ext cx="7772400" cy="1143000"/>
          </a:xfrm>
        </p:spPr>
        <p:txBody>
          <a:bodyPr/>
          <a:lstStyle/>
          <a:p>
            <a:pPr algn="l"/>
            <a:r>
              <a:rPr lang="en-US" dirty="0" smtClean="0"/>
              <a:t>Health product regulation: various concurrent rules</a:t>
            </a:r>
            <a:endParaRPr lang="en-US" dirty="0"/>
          </a:p>
        </p:txBody>
      </p:sp>
      <p:sp>
        <p:nvSpPr>
          <p:cNvPr id="3" name="Content Placeholder 2"/>
          <p:cNvSpPr>
            <a:spLocks noGrp="1"/>
          </p:cNvSpPr>
          <p:nvPr>
            <p:ph idx="1"/>
          </p:nvPr>
        </p:nvSpPr>
        <p:spPr>
          <a:xfrm>
            <a:off x="428093" y="1674815"/>
            <a:ext cx="8462802" cy="4950827"/>
          </a:xfrm>
        </p:spPr>
        <p:txBody>
          <a:bodyPr/>
          <a:lstStyle/>
          <a:p>
            <a:r>
              <a:rPr lang="en-US" dirty="0" smtClean="0"/>
              <a:t>Medicines Act + Act 72 of 2008 + Bill 6 of 2014</a:t>
            </a:r>
          </a:p>
          <a:p>
            <a:pPr marL="457200" lvl="1" indent="0">
              <a:buNone/>
            </a:pPr>
            <a:r>
              <a:rPr lang="en-US" dirty="0" smtClean="0"/>
              <a:t>+ various sets of </a:t>
            </a:r>
            <a:r>
              <a:rPr lang="en-US" dirty="0" err="1" smtClean="0"/>
              <a:t>regs</a:t>
            </a:r>
            <a:r>
              <a:rPr lang="en-US" dirty="0" smtClean="0"/>
              <a:t>, guidelines</a:t>
            </a:r>
          </a:p>
          <a:p>
            <a:r>
              <a:rPr lang="en-US" dirty="0" smtClean="0"/>
              <a:t>Hazardous Substances Act</a:t>
            </a:r>
          </a:p>
          <a:p>
            <a:pPr marL="457200" lvl="1" indent="0">
              <a:buNone/>
            </a:pPr>
            <a:r>
              <a:rPr lang="en-US" dirty="0" smtClean="0"/>
              <a:t>+ various sets of </a:t>
            </a:r>
            <a:r>
              <a:rPr lang="en-US" dirty="0" err="1" smtClean="0"/>
              <a:t>regs</a:t>
            </a:r>
            <a:r>
              <a:rPr lang="en-US" dirty="0" smtClean="0"/>
              <a:t>, guidelines</a:t>
            </a:r>
          </a:p>
          <a:p>
            <a:r>
              <a:rPr lang="en-US" dirty="0" smtClean="0"/>
              <a:t>Foodstuffs, Cosmetics &amp; Disinfectants Act</a:t>
            </a:r>
          </a:p>
          <a:p>
            <a:pPr marL="400050" lvl="1" indent="0">
              <a:buNone/>
            </a:pPr>
            <a:r>
              <a:rPr lang="en-US" dirty="0" smtClean="0"/>
              <a:t>+ various sets of </a:t>
            </a:r>
            <a:r>
              <a:rPr lang="en-US" dirty="0" err="1" smtClean="0"/>
              <a:t>regs</a:t>
            </a:r>
            <a:endParaRPr lang="en-US" dirty="0" smtClean="0"/>
          </a:p>
          <a:p>
            <a:pPr marL="457200" indent="-457200"/>
            <a:r>
              <a:rPr lang="en-US" dirty="0" smtClean="0"/>
              <a:t>National Health Act</a:t>
            </a:r>
          </a:p>
          <a:p>
            <a:pPr marL="400050" lvl="1" indent="0">
              <a:buNone/>
            </a:pPr>
            <a:r>
              <a:rPr lang="en-US" dirty="0" smtClean="0"/>
              <a:t>+ tissue regulations (some are devices)</a:t>
            </a:r>
          </a:p>
          <a:p>
            <a:pPr marL="457200" indent="-457200"/>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6114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93" y="296722"/>
            <a:ext cx="7772400" cy="1143000"/>
          </a:xfrm>
        </p:spPr>
        <p:txBody>
          <a:bodyPr/>
          <a:lstStyle/>
          <a:p>
            <a:pPr algn="l"/>
            <a:r>
              <a:rPr lang="en-US" dirty="0" smtClean="0"/>
              <a:t>Health product regulation: various concurrent rules</a:t>
            </a:r>
            <a:endParaRPr lang="en-US" dirty="0"/>
          </a:p>
        </p:txBody>
      </p:sp>
      <p:sp>
        <p:nvSpPr>
          <p:cNvPr id="3" name="Content Placeholder 2"/>
          <p:cNvSpPr>
            <a:spLocks noGrp="1"/>
          </p:cNvSpPr>
          <p:nvPr>
            <p:ph idx="1"/>
          </p:nvPr>
        </p:nvSpPr>
        <p:spPr>
          <a:xfrm>
            <a:off x="165666" y="1674815"/>
            <a:ext cx="8904701" cy="4950827"/>
          </a:xfrm>
        </p:spPr>
        <p:txBody>
          <a:bodyPr/>
          <a:lstStyle/>
          <a:p>
            <a:pPr marL="457200" indent="-457200"/>
            <a:r>
              <a:rPr lang="en-US" dirty="0" smtClean="0"/>
              <a:t>National Regulator for Compulsory Specifications Act </a:t>
            </a:r>
            <a:r>
              <a:rPr lang="en-US" sz="2400" dirty="0" smtClean="0"/>
              <a:t>(</a:t>
            </a:r>
            <a:r>
              <a:rPr lang="en-US" sz="2400" dirty="0" err="1" smtClean="0"/>
              <a:t>incl</a:t>
            </a:r>
            <a:r>
              <a:rPr lang="en-US" sz="2400" dirty="0" smtClean="0"/>
              <a:t> chemical, foods, equipment/devices)</a:t>
            </a:r>
          </a:p>
          <a:p>
            <a:pPr marL="457200" indent="-457200"/>
            <a:r>
              <a:rPr lang="en-US" dirty="0" smtClean="0"/>
              <a:t>Standards Act </a:t>
            </a:r>
            <a:r>
              <a:rPr lang="en-US" sz="2400" dirty="0" smtClean="0"/>
              <a:t>(SABS – internationally </a:t>
            </a:r>
            <a:r>
              <a:rPr lang="en-US" sz="2400" dirty="0" err="1" smtClean="0"/>
              <a:t>recognised</a:t>
            </a:r>
            <a:r>
              <a:rPr lang="en-US" sz="2400" dirty="0" smtClean="0"/>
              <a:t> standards)</a:t>
            </a:r>
          </a:p>
          <a:p>
            <a:pPr marL="457200" indent="-457200"/>
            <a:r>
              <a:rPr lang="en-US" dirty="0" smtClean="0"/>
              <a:t>Legal Metrology Act</a:t>
            </a:r>
          </a:p>
          <a:p>
            <a:pPr marL="457200" indent="-457200"/>
            <a:r>
              <a:rPr lang="en-US" dirty="0" smtClean="0"/>
              <a:t>SANAS </a:t>
            </a:r>
            <a:r>
              <a:rPr lang="en-US" sz="2400" dirty="0" smtClean="0"/>
              <a:t>(accredit conformity assessment bodies – CABs)</a:t>
            </a:r>
          </a:p>
          <a:p>
            <a:pPr marL="457200" indent="-457200"/>
            <a:r>
              <a:rPr lang="en-US" dirty="0"/>
              <a:t>Accreditation for Conformity Assessment, Calibration and Good Laboratory Practice </a:t>
            </a:r>
            <a:r>
              <a:rPr lang="en-US" dirty="0" smtClean="0"/>
              <a:t>Act </a:t>
            </a:r>
            <a:r>
              <a:rPr lang="en-US" sz="2400" dirty="0" smtClean="0"/>
              <a:t>(IVDs)</a:t>
            </a:r>
          </a:p>
          <a:p>
            <a:endParaRPr lang="en-US" dirty="0" smtClean="0"/>
          </a:p>
          <a:p>
            <a:endParaRPr lang="en-US" dirty="0" smtClean="0"/>
          </a:p>
          <a:p>
            <a:endParaRPr lang="en-US" dirty="0"/>
          </a:p>
        </p:txBody>
      </p:sp>
    </p:spTree>
    <p:extLst>
      <p:ext uri="{BB962C8B-B14F-4D97-AF65-F5344CB8AC3E}">
        <p14:creationId xmlns:p14="http://schemas.microsoft.com/office/powerpoint/2010/main" val="4164964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784" y="388746"/>
            <a:ext cx="7772400" cy="1143000"/>
          </a:xfrm>
        </p:spPr>
        <p:txBody>
          <a:bodyPr/>
          <a:lstStyle/>
          <a:p>
            <a:pPr algn="l"/>
            <a:r>
              <a:rPr lang="en-US" dirty="0" smtClean="0"/>
              <a:t>Healthcare professional legislation</a:t>
            </a:r>
            <a:endParaRPr lang="en-US" dirty="0"/>
          </a:p>
        </p:txBody>
      </p:sp>
      <p:sp>
        <p:nvSpPr>
          <p:cNvPr id="3" name="Content Placeholder 2"/>
          <p:cNvSpPr>
            <a:spLocks noGrp="1"/>
          </p:cNvSpPr>
          <p:nvPr>
            <p:ph idx="1"/>
          </p:nvPr>
        </p:nvSpPr>
        <p:spPr>
          <a:xfrm>
            <a:off x="202483" y="1674815"/>
            <a:ext cx="8798857" cy="5006041"/>
          </a:xfrm>
        </p:spPr>
        <p:txBody>
          <a:bodyPr/>
          <a:lstStyle/>
          <a:p>
            <a:pPr lvl="1"/>
            <a:r>
              <a:rPr lang="en-US" dirty="0" smtClean="0"/>
              <a:t>Scopes of practice / professions:</a:t>
            </a:r>
          </a:p>
          <a:p>
            <a:pPr lvl="2"/>
            <a:r>
              <a:rPr lang="en-US" dirty="0" smtClean="0"/>
              <a:t>Have I been trained (i.e. does it form part of the varsity curriculum? Or is it a post-grad qualification?)</a:t>
            </a:r>
          </a:p>
          <a:p>
            <a:pPr lvl="2"/>
            <a:r>
              <a:rPr lang="en-US" dirty="0" smtClean="0"/>
              <a:t>Have I been experienced (i.e. have I dealt with a particular activity before?)</a:t>
            </a:r>
          </a:p>
          <a:p>
            <a:r>
              <a:rPr lang="en-US" dirty="0" smtClean="0"/>
              <a:t>Various Councils involved in product regulation:</a:t>
            </a:r>
          </a:p>
          <a:p>
            <a:pPr lvl="2"/>
            <a:r>
              <a:rPr lang="en-US" dirty="0" smtClean="0"/>
              <a:t>SAPC</a:t>
            </a:r>
          </a:p>
          <a:p>
            <a:pPr lvl="2"/>
            <a:r>
              <a:rPr lang="en-US" dirty="0" smtClean="0"/>
              <a:t>HPCSA (medical technologists, dieticians, clinical technologists)</a:t>
            </a:r>
          </a:p>
          <a:p>
            <a:pPr lvl="2"/>
            <a:r>
              <a:rPr lang="en-US" dirty="0" smtClean="0"/>
              <a:t>Engineering Council (biomedical engineers)</a:t>
            </a:r>
          </a:p>
          <a:p>
            <a:pPr lvl="1"/>
            <a:endParaRPr lang="en-US" dirty="0" smtClean="0"/>
          </a:p>
          <a:p>
            <a:pPr lvl="1"/>
            <a:endParaRPr lang="en-US" dirty="0"/>
          </a:p>
        </p:txBody>
      </p:sp>
    </p:spTree>
    <p:extLst>
      <p:ext uri="{BB962C8B-B14F-4D97-AF65-F5344CB8AC3E}">
        <p14:creationId xmlns:p14="http://schemas.microsoft.com/office/powerpoint/2010/main" val="224931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115" y="480768"/>
            <a:ext cx="8182085" cy="1143000"/>
          </a:xfrm>
        </p:spPr>
        <p:txBody>
          <a:bodyPr/>
          <a:lstStyle/>
          <a:p>
            <a:pPr algn="l"/>
            <a:r>
              <a:rPr lang="en-US" dirty="0" smtClean="0"/>
              <a:t>And the constitutional laws that frame these other laws</a:t>
            </a:r>
            <a:endParaRPr lang="en-US" dirty="0"/>
          </a:p>
        </p:txBody>
      </p:sp>
      <p:sp>
        <p:nvSpPr>
          <p:cNvPr id="3" name="Content Placeholder 2"/>
          <p:cNvSpPr>
            <a:spLocks noGrp="1"/>
          </p:cNvSpPr>
          <p:nvPr>
            <p:ph idx="1"/>
          </p:nvPr>
        </p:nvSpPr>
        <p:spPr>
          <a:xfrm>
            <a:off x="276115" y="1734199"/>
            <a:ext cx="8633187" cy="5075492"/>
          </a:xfrm>
        </p:spPr>
        <p:txBody>
          <a:bodyPr/>
          <a:lstStyle/>
          <a:p>
            <a:r>
              <a:rPr lang="en-US" dirty="0" smtClean="0"/>
              <a:t>PAIA - Access to information</a:t>
            </a:r>
            <a:endParaRPr lang="en-US" dirty="0"/>
          </a:p>
          <a:p>
            <a:r>
              <a:rPr lang="en-US" dirty="0" smtClean="0"/>
              <a:t>PAJA - Administrative justice</a:t>
            </a:r>
          </a:p>
          <a:p>
            <a:pPr lvl="2"/>
            <a:r>
              <a:rPr lang="en-US" dirty="0" smtClean="0"/>
              <a:t>Fairness in procedure &amp; Fairness in substance:</a:t>
            </a:r>
          </a:p>
          <a:p>
            <a:pPr lvl="3"/>
            <a:r>
              <a:rPr lang="en-US" dirty="0" smtClean="0"/>
              <a:t>Consider only relevant factors, don’t consider irrelevant factors</a:t>
            </a:r>
          </a:p>
          <a:p>
            <a:pPr lvl="3"/>
            <a:r>
              <a:rPr lang="en-US" dirty="0" smtClean="0"/>
              <a:t>Error of law: how we understand and </a:t>
            </a:r>
            <a:r>
              <a:rPr lang="en-US" dirty="0" smtClean="0">
                <a:solidFill>
                  <a:srgbClr val="FF0000"/>
                </a:solidFill>
              </a:rPr>
              <a:t>interpret</a:t>
            </a:r>
            <a:r>
              <a:rPr lang="en-US" dirty="0" smtClean="0"/>
              <a:t> the law was wrong</a:t>
            </a:r>
          </a:p>
          <a:p>
            <a:pPr lvl="3"/>
            <a:r>
              <a:rPr lang="en-US" i="1" u="sng" dirty="0" smtClean="0"/>
              <a:t>Material</a:t>
            </a:r>
            <a:r>
              <a:rPr lang="en-US" dirty="0" smtClean="0"/>
              <a:t> conditions complied with / not</a:t>
            </a:r>
          </a:p>
          <a:p>
            <a:pPr lvl="3"/>
            <a:r>
              <a:rPr lang="en-US" dirty="0" smtClean="0"/>
              <a:t>Arbitrarily</a:t>
            </a:r>
          </a:p>
          <a:p>
            <a:pPr lvl="3"/>
            <a:r>
              <a:rPr lang="en-US" dirty="0" smtClean="0"/>
              <a:t>Was the decision rational given the info before regulator?</a:t>
            </a:r>
          </a:p>
          <a:p>
            <a:pPr lvl="3"/>
            <a:r>
              <a:rPr lang="en-US" dirty="0" smtClean="0"/>
              <a:t>Is the action </a:t>
            </a:r>
            <a:r>
              <a:rPr lang="en-US" dirty="0" err="1" smtClean="0"/>
              <a:t>authorised</a:t>
            </a:r>
            <a:r>
              <a:rPr lang="en-US" dirty="0" smtClean="0"/>
              <a:t> by the law</a:t>
            </a:r>
          </a:p>
          <a:p>
            <a:pPr lvl="3"/>
            <a:r>
              <a:rPr lang="en-US" dirty="0" smtClean="0"/>
              <a:t>The correct authority must exercise (SAHPRA/</a:t>
            </a:r>
            <a:r>
              <a:rPr lang="en-US" dirty="0" err="1" smtClean="0"/>
              <a:t>DoH</a:t>
            </a:r>
            <a:r>
              <a:rPr lang="en-US" dirty="0" smtClean="0"/>
              <a:t>/Rad control…?)</a:t>
            </a:r>
          </a:p>
          <a:p>
            <a:pPr lvl="3"/>
            <a:endParaRPr lang="en-US" dirty="0"/>
          </a:p>
        </p:txBody>
      </p:sp>
    </p:spTree>
    <p:extLst>
      <p:ext uri="{BB962C8B-B14F-4D97-AF65-F5344CB8AC3E}">
        <p14:creationId xmlns:p14="http://schemas.microsoft.com/office/powerpoint/2010/main" val="358756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Legal interpretation …</a:t>
            </a:r>
            <a:endParaRPr lang="en-US" dirty="0"/>
          </a:p>
        </p:txBody>
      </p:sp>
      <p:sp>
        <p:nvSpPr>
          <p:cNvPr id="3" name="Content Placeholder 2"/>
          <p:cNvSpPr>
            <a:spLocks noGrp="1"/>
          </p:cNvSpPr>
          <p:nvPr>
            <p:ph idx="1"/>
          </p:nvPr>
        </p:nvSpPr>
        <p:spPr>
          <a:xfrm>
            <a:off x="685800" y="1752600"/>
            <a:ext cx="7772400" cy="4781020"/>
          </a:xfrm>
        </p:spPr>
        <p:txBody>
          <a:bodyPr/>
          <a:lstStyle/>
          <a:p>
            <a:r>
              <a:rPr lang="en-US" dirty="0" smtClean="0"/>
              <a:t>… is a special subject in law</a:t>
            </a:r>
          </a:p>
          <a:p>
            <a:r>
              <a:rPr lang="en-US" dirty="0" smtClean="0"/>
              <a:t>It tells us how to interpret laws, e.g. where do you start (e.g. not at the back), what it means if there are more than one concept, what it means if there are lists of things, what a heading means, etc.</a:t>
            </a:r>
          </a:p>
          <a:p>
            <a:r>
              <a:rPr lang="en-US" i="1" dirty="0" smtClean="0"/>
              <a:t>Students hate it, because it is legal rules about legal rules!</a:t>
            </a:r>
            <a:endParaRPr lang="en-US" i="1" dirty="0"/>
          </a:p>
        </p:txBody>
      </p:sp>
    </p:spTree>
    <p:extLst>
      <p:ext uri="{BB962C8B-B14F-4D97-AF65-F5344CB8AC3E}">
        <p14:creationId xmlns:p14="http://schemas.microsoft.com/office/powerpoint/2010/main" val="693210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610899" y="5105400"/>
            <a:ext cx="6400800" cy="1752600"/>
          </a:xfrm>
        </p:spPr>
        <p:txBody>
          <a:bodyPr/>
          <a:lstStyle/>
          <a:p>
            <a:pPr algn="r"/>
            <a:r>
              <a:rPr lang="en-US" dirty="0" smtClean="0"/>
              <a:t>Where we are now</a:t>
            </a:r>
            <a:endParaRPr lang="en-US" dirty="0"/>
          </a:p>
        </p:txBody>
      </p:sp>
    </p:spTree>
    <p:extLst>
      <p:ext uri="{BB962C8B-B14F-4D97-AF65-F5344CB8AC3E}">
        <p14:creationId xmlns:p14="http://schemas.microsoft.com/office/powerpoint/2010/main" val="2455285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7145"/>
            <a:ext cx="7772400" cy="1143000"/>
          </a:xfrm>
        </p:spPr>
        <p:txBody>
          <a:bodyPr/>
          <a:lstStyle/>
          <a:p>
            <a:pPr algn="l"/>
            <a:r>
              <a:rPr lang="en-US" dirty="0" smtClean="0"/>
              <a:t>Medicines Act</a:t>
            </a:r>
            <a:endParaRPr lang="en-US" dirty="0"/>
          </a:p>
        </p:txBody>
      </p:sp>
      <p:sp>
        <p:nvSpPr>
          <p:cNvPr id="3" name="Content Placeholder 2"/>
          <p:cNvSpPr>
            <a:spLocks noGrp="1"/>
          </p:cNvSpPr>
          <p:nvPr>
            <p:ph idx="1"/>
          </p:nvPr>
        </p:nvSpPr>
        <p:spPr>
          <a:xfrm>
            <a:off x="685800" y="1550145"/>
            <a:ext cx="7772400" cy="5001879"/>
          </a:xfrm>
        </p:spPr>
        <p:txBody>
          <a:bodyPr/>
          <a:lstStyle/>
          <a:p>
            <a:r>
              <a:rPr lang="en-US" dirty="0" smtClean="0"/>
              <a:t>Act 101 of 1965 in force </a:t>
            </a:r>
            <a:r>
              <a:rPr lang="en-US" sz="2400" dirty="0" smtClean="0"/>
              <a:t>(incl. pricing, etc.)</a:t>
            </a:r>
          </a:p>
          <a:p>
            <a:r>
              <a:rPr lang="en-US" dirty="0" smtClean="0"/>
              <a:t>Act 72 of 2008, promulgated, but not proclaimed </a:t>
            </a:r>
            <a:r>
              <a:rPr lang="en-US" sz="2400" dirty="0" smtClean="0"/>
              <a:t>(SAHPRA + devices + IVDs)</a:t>
            </a:r>
          </a:p>
          <a:p>
            <a:r>
              <a:rPr lang="en-US" dirty="0" smtClean="0"/>
              <a:t>Bill 6 of 2014, currently before Portfolio Committee </a:t>
            </a:r>
            <a:r>
              <a:rPr lang="en-US" sz="2400" dirty="0"/>
              <a:t>(</a:t>
            </a:r>
            <a:r>
              <a:rPr lang="en-US" sz="2400" dirty="0" smtClean="0"/>
              <a:t>SAHPRA</a:t>
            </a:r>
            <a:r>
              <a:rPr lang="en-US" sz="2400" b="1" baseline="30000" dirty="0" smtClean="0"/>
              <a:t>+</a:t>
            </a:r>
            <a:r>
              <a:rPr lang="en-US" sz="2400" dirty="0" smtClean="0"/>
              <a:t> </a:t>
            </a:r>
            <a:r>
              <a:rPr lang="en-US" sz="2400" dirty="0"/>
              <a:t>+ </a:t>
            </a:r>
            <a:r>
              <a:rPr lang="en-US" sz="2400" dirty="0" smtClean="0"/>
              <a:t>additions on devices </a:t>
            </a:r>
            <a:r>
              <a:rPr lang="en-US" sz="2400" dirty="0"/>
              <a:t>+ </a:t>
            </a:r>
            <a:r>
              <a:rPr lang="en-US" sz="2400" dirty="0" smtClean="0"/>
              <a:t>IVDs, remove “product” and include “medicine” and, in some cases “scheduled substances” + regulatory oversight over cosmetics, foodstuffs (what about disinfectants?))</a:t>
            </a:r>
            <a:endParaRPr lang="en-US" sz="2400" dirty="0"/>
          </a:p>
        </p:txBody>
      </p:sp>
    </p:spTree>
    <p:extLst>
      <p:ext uri="{BB962C8B-B14F-4D97-AF65-F5344CB8AC3E}">
        <p14:creationId xmlns:p14="http://schemas.microsoft.com/office/powerpoint/2010/main" val="3939822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724" y="333531"/>
            <a:ext cx="7772400" cy="1143000"/>
          </a:xfrm>
        </p:spPr>
        <p:txBody>
          <a:bodyPr/>
          <a:lstStyle/>
          <a:p>
            <a:pPr algn="l"/>
            <a:r>
              <a:rPr lang="en-US" dirty="0" smtClean="0"/>
              <a:t>Regulations &amp; Guidelines</a:t>
            </a:r>
            <a:endParaRPr lang="en-US" dirty="0"/>
          </a:p>
        </p:txBody>
      </p:sp>
      <p:sp>
        <p:nvSpPr>
          <p:cNvPr id="3" name="Content Placeholder 2"/>
          <p:cNvSpPr>
            <a:spLocks noGrp="1"/>
          </p:cNvSpPr>
          <p:nvPr>
            <p:ph idx="1"/>
          </p:nvPr>
        </p:nvSpPr>
        <p:spPr>
          <a:xfrm>
            <a:off x="685800" y="1476531"/>
            <a:ext cx="7772400" cy="5038684"/>
          </a:xfrm>
        </p:spPr>
        <p:txBody>
          <a:bodyPr/>
          <a:lstStyle/>
          <a:p>
            <a:r>
              <a:rPr lang="en-US" dirty="0" smtClean="0"/>
              <a:t>On Medical Devices: </a:t>
            </a:r>
          </a:p>
          <a:p>
            <a:pPr lvl="1"/>
            <a:r>
              <a:rPr lang="en-US" dirty="0" smtClean="0"/>
              <a:t>draft </a:t>
            </a:r>
            <a:r>
              <a:rPr lang="en-US" dirty="0" err="1" smtClean="0"/>
              <a:t>regs</a:t>
            </a:r>
            <a:endParaRPr lang="en-US" dirty="0" smtClean="0"/>
          </a:p>
          <a:p>
            <a:pPr lvl="1"/>
            <a:r>
              <a:rPr lang="en-US" dirty="0" smtClean="0"/>
              <a:t>2 Draft guidelines </a:t>
            </a:r>
          </a:p>
          <a:p>
            <a:pPr marL="457200" lvl="1" indent="0">
              <a:buNone/>
            </a:pPr>
            <a:r>
              <a:rPr lang="en-US" dirty="0" smtClean="0"/>
              <a:t>Evaluation difficult due to: </a:t>
            </a:r>
          </a:p>
          <a:p>
            <a:r>
              <a:rPr lang="en-US" dirty="0" smtClean="0"/>
              <a:t>On CAMS:</a:t>
            </a:r>
          </a:p>
          <a:p>
            <a:pPr lvl="1"/>
            <a:r>
              <a:rPr lang="en-US" dirty="0" err="1" smtClean="0"/>
              <a:t>Regs</a:t>
            </a:r>
            <a:endParaRPr lang="en-US" dirty="0" smtClean="0"/>
          </a:p>
          <a:p>
            <a:pPr lvl="1"/>
            <a:r>
              <a:rPr lang="en-US" dirty="0" smtClean="0"/>
              <a:t>Call-ups</a:t>
            </a:r>
          </a:p>
          <a:p>
            <a:pPr lvl="1"/>
            <a:r>
              <a:rPr lang="en-US" dirty="0" smtClean="0"/>
              <a:t>Guidelines</a:t>
            </a:r>
          </a:p>
          <a:p>
            <a:r>
              <a:rPr lang="en-US" dirty="0" smtClean="0"/>
              <a:t>Foodstuffs / supplements / health</a:t>
            </a:r>
            <a:endParaRPr lang="en-US" dirty="0"/>
          </a:p>
        </p:txBody>
      </p:sp>
      <p:graphicFrame>
        <p:nvGraphicFramePr>
          <p:cNvPr id="4" name="Diagram 3"/>
          <p:cNvGraphicFramePr/>
          <p:nvPr>
            <p:extLst>
              <p:ext uri="{D42A27DB-BD31-4B8C-83A1-F6EECF244321}">
                <p14:modId xmlns:p14="http://schemas.microsoft.com/office/powerpoint/2010/main" val="3441987930"/>
              </p:ext>
            </p:extLst>
          </p:nvPr>
        </p:nvGraphicFramePr>
        <p:xfrm>
          <a:off x="5187122" y="1858862"/>
          <a:ext cx="1918230" cy="2180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0724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555676" y="5282109"/>
            <a:ext cx="6400800" cy="1368942"/>
          </a:xfrm>
        </p:spPr>
        <p:txBody>
          <a:bodyPr/>
          <a:lstStyle/>
          <a:p>
            <a:r>
              <a:rPr lang="en-US" dirty="0" smtClean="0"/>
              <a:t>So, in the end ….</a:t>
            </a:r>
            <a:endParaRPr lang="en-US" dirty="0"/>
          </a:p>
        </p:txBody>
      </p:sp>
    </p:spTree>
    <p:extLst>
      <p:ext uri="{BB962C8B-B14F-4D97-AF65-F5344CB8AC3E}">
        <p14:creationId xmlns:p14="http://schemas.microsoft.com/office/powerpoint/2010/main" val="468999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9170"/>
            <a:ext cx="7772400" cy="1143000"/>
          </a:xfrm>
        </p:spPr>
        <p:txBody>
          <a:bodyPr/>
          <a:lstStyle/>
          <a:p>
            <a:pPr algn="l"/>
            <a:r>
              <a:rPr lang="en-US" dirty="0" smtClean="0"/>
              <a:t>To do this… consider</a:t>
            </a:r>
            <a:endParaRPr lang="en-US" dirty="0"/>
          </a:p>
        </p:txBody>
      </p:sp>
      <p:sp>
        <p:nvSpPr>
          <p:cNvPr id="3" name="Content Placeholder 2"/>
          <p:cNvSpPr>
            <a:spLocks noGrp="1"/>
          </p:cNvSpPr>
          <p:nvPr>
            <p:ph idx="1"/>
          </p:nvPr>
        </p:nvSpPr>
        <p:spPr>
          <a:xfrm>
            <a:off x="685800" y="1752600"/>
            <a:ext cx="7772400" cy="4799424"/>
          </a:xfrm>
        </p:spPr>
        <p:txBody>
          <a:bodyPr/>
          <a:lstStyle/>
          <a:p>
            <a:pPr marL="514350" indent="-514350">
              <a:buFont typeface="+mj-lt"/>
              <a:buAutoNum type="arabicPeriod"/>
            </a:pPr>
            <a:r>
              <a:rPr lang="en-US" dirty="0" smtClean="0"/>
              <a:t>Which law is the correct law?</a:t>
            </a:r>
          </a:p>
          <a:p>
            <a:pPr marL="514350" indent="-514350">
              <a:buFont typeface="+mj-lt"/>
              <a:buAutoNum type="arabicPeriod"/>
            </a:pPr>
            <a:r>
              <a:rPr lang="en-US" dirty="0" smtClean="0"/>
              <a:t>Which body / entity is empowered to deal with that law?</a:t>
            </a:r>
          </a:p>
          <a:p>
            <a:pPr marL="514350" indent="-514350">
              <a:buFont typeface="+mj-lt"/>
              <a:buAutoNum type="arabicPeriod"/>
            </a:pPr>
            <a:r>
              <a:rPr lang="en-US" dirty="0" smtClean="0"/>
              <a:t>How do I interpret the law?</a:t>
            </a:r>
          </a:p>
          <a:p>
            <a:pPr marL="514350" indent="-514350">
              <a:buFont typeface="+mj-lt"/>
              <a:buAutoNum type="arabicPeriod"/>
            </a:pPr>
            <a:r>
              <a:rPr lang="en-US" dirty="0" smtClean="0"/>
              <a:t>Am I within my scope of practice/profession?</a:t>
            </a:r>
          </a:p>
          <a:p>
            <a:pPr marL="514350" indent="-514350">
              <a:buFont typeface="+mj-lt"/>
              <a:buAutoNum type="arabicPeriod"/>
            </a:pPr>
            <a:r>
              <a:rPr lang="en-US" dirty="0" smtClean="0"/>
              <a:t>Is the law applied in line with constitutional principles?</a:t>
            </a:r>
          </a:p>
          <a:p>
            <a:pPr marL="514350" indent="-514350">
              <a:buFont typeface="+mj-lt"/>
              <a:buAutoNum type="arabicPeriod"/>
            </a:pPr>
            <a:r>
              <a:rPr lang="en-US" dirty="0" smtClean="0"/>
              <a:t>Is there adherence to PAJA?</a:t>
            </a:r>
            <a:endParaRPr lang="en-US" dirty="0"/>
          </a:p>
        </p:txBody>
      </p:sp>
    </p:spTree>
    <p:extLst>
      <p:ext uri="{BB962C8B-B14F-4D97-AF65-F5344CB8AC3E}">
        <p14:creationId xmlns:p14="http://schemas.microsoft.com/office/powerpoint/2010/main" val="76077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5153277"/>
            <a:ext cx="6400800" cy="1571392"/>
          </a:xfrm>
        </p:spPr>
        <p:txBody>
          <a:bodyPr/>
          <a:lstStyle/>
          <a:p>
            <a:pPr algn="r"/>
            <a:r>
              <a:rPr lang="en-US" dirty="0" smtClean="0"/>
              <a:t>The Constitution</a:t>
            </a:r>
            <a:endParaRPr lang="en-US" dirty="0"/>
          </a:p>
        </p:txBody>
      </p:sp>
    </p:spTree>
    <p:extLst>
      <p:ext uri="{BB962C8B-B14F-4D97-AF65-F5344CB8AC3E}">
        <p14:creationId xmlns:p14="http://schemas.microsoft.com/office/powerpoint/2010/main" val="1631186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84014" y="2130425"/>
            <a:ext cx="4574186" cy="1470025"/>
          </a:xfrm>
        </p:spPr>
        <p:txBody>
          <a:bodyPr/>
          <a:lstStyle/>
          <a:p>
            <a:pPr algn="l"/>
            <a:r>
              <a:rPr lang="en-US" dirty="0" smtClean="0">
                <a:solidFill>
                  <a:schemeClr val="bg1"/>
                </a:solidFill>
              </a:rPr>
              <a:t>Thank you!</a:t>
            </a:r>
            <a:endParaRPr lang="en-US" dirty="0">
              <a:solidFill>
                <a:schemeClr val="bg1"/>
              </a:solidFill>
            </a:endParaRPr>
          </a:p>
        </p:txBody>
      </p:sp>
      <p:sp>
        <p:nvSpPr>
          <p:cNvPr id="5" name="Subtitle 4"/>
          <p:cNvSpPr>
            <a:spLocks noGrp="1"/>
          </p:cNvSpPr>
          <p:nvPr>
            <p:ph type="subTitle" idx="1"/>
          </p:nvPr>
        </p:nvSpPr>
        <p:spPr>
          <a:xfrm>
            <a:off x="1702938" y="5108237"/>
            <a:ext cx="6400800" cy="1752600"/>
          </a:xfrm>
        </p:spPr>
        <p:txBody>
          <a:bodyPr/>
          <a:lstStyle/>
          <a:p>
            <a:pPr algn="r"/>
            <a:r>
              <a:rPr lang="en-US" dirty="0" err="1" smtClean="0"/>
              <a:t>elsabe@ekconsulting.co.za</a:t>
            </a:r>
            <a:endParaRPr lang="en-US" dirty="0"/>
          </a:p>
        </p:txBody>
      </p:sp>
    </p:spTree>
    <p:extLst>
      <p:ext uri="{BB962C8B-B14F-4D97-AF65-F5344CB8AC3E}">
        <p14:creationId xmlns:p14="http://schemas.microsoft.com/office/powerpoint/2010/main" val="71125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783" y="204700"/>
            <a:ext cx="7772400" cy="1143000"/>
          </a:xfrm>
        </p:spPr>
        <p:txBody>
          <a:bodyPr/>
          <a:lstStyle/>
          <a:p>
            <a:r>
              <a:rPr lang="en-US" dirty="0" smtClean="0"/>
              <a:t>The Constitutional Framework</a:t>
            </a:r>
            <a:endParaRPr lang="en-US" dirty="0"/>
          </a:p>
        </p:txBody>
      </p:sp>
      <p:sp>
        <p:nvSpPr>
          <p:cNvPr id="3" name="Content Placeholder 2"/>
          <p:cNvSpPr>
            <a:spLocks noGrp="1"/>
          </p:cNvSpPr>
          <p:nvPr>
            <p:ph idx="1"/>
          </p:nvPr>
        </p:nvSpPr>
        <p:spPr>
          <a:xfrm>
            <a:off x="441783" y="1255675"/>
            <a:ext cx="8430703" cy="5510300"/>
          </a:xfrm>
        </p:spPr>
        <p:txBody>
          <a:bodyPr/>
          <a:lstStyle/>
          <a:p>
            <a:r>
              <a:rPr lang="en-US" dirty="0" smtClean="0"/>
              <a:t>S 1(c): Rule of Law </a:t>
            </a:r>
            <a:r>
              <a:rPr lang="en-US" sz="2400" dirty="0" smtClean="0"/>
              <a:t>(entrenched with 75% majority vote)</a:t>
            </a:r>
          </a:p>
          <a:p>
            <a:pPr lvl="1"/>
            <a:r>
              <a:rPr lang="en-US" dirty="0" smtClean="0"/>
              <a:t>Everyone does everything according to the law </a:t>
            </a:r>
            <a:r>
              <a:rPr lang="en-US" sz="2400" dirty="0" smtClean="0"/>
              <a:t>– we don</a:t>
            </a:r>
            <a:r>
              <a:rPr lang="fr-FR" sz="2400" dirty="0" smtClean="0"/>
              <a:t>’</a:t>
            </a:r>
            <a:r>
              <a:rPr lang="en-US" sz="2400" dirty="0" smtClean="0"/>
              <a:t>t operate </a:t>
            </a:r>
            <a:r>
              <a:rPr lang="en-US" sz="2400" dirty="0" err="1" smtClean="0"/>
              <a:t>ito</a:t>
            </a:r>
            <a:r>
              <a:rPr lang="en-US" sz="2400" dirty="0" smtClean="0"/>
              <a:t> “beliefs”, “philosophies”, “thinking”, </a:t>
            </a:r>
            <a:r>
              <a:rPr lang="en-US" sz="2400" dirty="0" err="1" smtClean="0"/>
              <a:t>etc</a:t>
            </a:r>
            <a:r>
              <a:rPr lang="en-US" sz="2400" dirty="0" smtClean="0"/>
              <a:t> </a:t>
            </a:r>
          </a:p>
          <a:p>
            <a:pPr lvl="1"/>
            <a:r>
              <a:rPr lang="en-US" dirty="0" smtClean="0"/>
              <a:t>There is: </a:t>
            </a:r>
          </a:p>
          <a:p>
            <a:pPr lvl="2"/>
            <a:r>
              <a:rPr lang="en-US" dirty="0"/>
              <a:t>L</a:t>
            </a:r>
            <a:r>
              <a:rPr lang="en-US" dirty="0" smtClean="0"/>
              <a:t>egal certainty</a:t>
            </a:r>
          </a:p>
          <a:p>
            <a:pPr lvl="2"/>
            <a:r>
              <a:rPr lang="en-US" dirty="0" smtClean="0"/>
              <a:t>Due process</a:t>
            </a:r>
          </a:p>
          <a:p>
            <a:pPr lvl="2"/>
            <a:r>
              <a:rPr lang="en-US" dirty="0" err="1" smtClean="0"/>
              <a:t>Trias</a:t>
            </a:r>
            <a:r>
              <a:rPr lang="en-US" dirty="0" smtClean="0"/>
              <a:t> </a:t>
            </a:r>
            <a:r>
              <a:rPr lang="en-US" dirty="0" err="1" smtClean="0"/>
              <a:t>Politica</a:t>
            </a:r>
            <a:r>
              <a:rPr lang="en-US" dirty="0" smtClean="0"/>
              <a:t> &amp; democracy (who does what)</a:t>
            </a:r>
          </a:p>
          <a:p>
            <a:pPr lvl="2"/>
            <a:r>
              <a:rPr lang="en-US" dirty="0" smtClean="0"/>
              <a:t>Alignment with Constitution </a:t>
            </a:r>
          </a:p>
          <a:p>
            <a:pPr lvl="2"/>
            <a:r>
              <a:rPr lang="en-US" dirty="0" smtClean="0"/>
              <a:t>Alignment with laws directly from it (PAJA &amp; PAIA)</a:t>
            </a:r>
          </a:p>
          <a:p>
            <a:pPr lvl="2"/>
            <a:r>
              <a:rPr lang="en-US" dirty="0" smtClean="0"/>
              <a:t>Judicial control</a:t>
            </a:r>
          </a:p>
          <a:p>
            <a:pPr lvl="1"/>
            <a:endParaRPr lang="en-US" dirty="0"/>
          </a:p>
        </p:txBody>
      </p:sp>
      <p:sp>
        <p:nvSpPr>
          <p:cNvPr id="4" name="TextBox 3"/>
          <p:cNvSpPr txBox="1"/>
          <p:nvPr/>
        </p:nvSpPr>
        <p:spPr>
          <a:xfrm rot="20453775">
            <a:off x="4693950" y="3146252"/>
            <a:ext cx="4123312" cy="1477328"/>
          </a:xfrm>
          <a:prstGeom prst="rect">
            <a:avLst/>
          </a:prstGeom>
          <a:noFill/>
        </p:spPr>
        <p:txBody>
          <a:bodyPr wrap="square" rtlCol="0">
            <a:spAutoFit/>
          </a:bodyPr>
          <a:lstStyle/>
          <a:p>
            <a:pPr algn="ctr"/>
            <a:r>
              <a:rPr lang="en-US" i="1" dirty="0" smtClean="0"/>
              <a:t>Rule of Law does not mean that we slavishly follow what we perceive the rules to be or what we are told the rules are, rules must be VALID:</a:t>
            </a:r>
            <a:endParaRPr lang="en-US" i="1" dirty="0"/>
          </a:p>
        </p:txBody>
      </p:sp>
    </p:spTree>
    <p:extLst>
      <p:ext uri="{BB962C8B-B14F-4D97-AF65-F5344CB8AC3E}">
        <p14:creationId xmlns:p14="http://schemas.microsoft.com/office/powerpoint/2010/main" val="747445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Alignment with Constitution: Section 27</a:t>
            </a:r>
            <a:endParaRPr lang="en-US" dirty="0"/>
          </a:p>
        </p:txBody>
      </p:sp>
      <p:sp>
        <p:nvSpPr>
          <p:cNvPr id="3" name="Content Placeholder 2"/>
          <p:cNvSpPr>
            <a:spLocks noGrp="1"/>
          </p:cNvSpPr>
          <p:nvPr>
            <p:ph idx="1"/>
          </p:nvPr>
        </p:nvSpPr>
        <p:spPr/>
        <p:txBody>
          <a:bodyPr/>
          <a:lstStyle/>
          <a:p>
            <a:endParaRPr lang="en-US" dirty="0" smtClean="0"/>
          </a:p>
          <a:p>
            <a:r>
              <a:rPr lang="en-US" dirty="0" smtClean="0"/>
              <a:t>Everyone has the right of access to healthcare</a:t>
            </a:r>
          </a:p>
          <a:p>
            <a:r>
              <a:rPr lang="en-US" dirty="0" err="1" smtClean="0"/>
              <a:t>Govt</a:t>
            </a:r>
            <a:r>
              <a:rPr lang="en-US" dirty="0" smtClean="0"/>
              <a:t> must take reasonable legislative and other measures to progressively </a:t>
            </a:r>
            <a:r>
              <a:rPr lang="en-US" dirty="0" err="1" smtClean="0"/>
              <a:t>realise</a:t>
            </a:r>
            <a:r>
              <a:rPr lang="en-US" dirty="0" smtClean="0"/>
              <a:t> this right</a:t>
            </a:r>
            <a:endParaRPr lang="en-US" dirty="0"/>
          </a:p>
        </p:txBody>
      </p:sp>
      <p:sp>
        <p:nvSpPr>
          <p:cNvPr id="5" name="TextBox 4"/>
          <p:cNvSpPr txBox="1"/>
          <p:nvPr/>
        </p:nvSpPr>
        <p:spPr>
          <a:xfrm rot="20726805">
            <a:off x="5522295" y="5093946"/>
            <a:ext cx="3175205" cy="1200329"/>
          </a:xfrm>
          <a:prstGeom prst="rect">
            <a:avLst/>
          </a:prstGeom>
          <a:noFill/>
        </p:spPr>
        <p:txBody>
          <a:bodyPr wrap="square" rtlCol="0">
            <a:spAutoFit/>
          </a:bodyPr>
          <a:lstStyle/>
          <a:p>
            <a:pPr algn="ctr"/>
            <a:r>
              <a:rPr lang="en-US" dirty="0" smtClean="0"/>
              <a:t>It covers not only the legislation, but also the policies and  ways of doing things</a:t>
            </a:r>
            <a:endParaRPr lang="en-US" dirty="0"/>
          </a:p>
        </p:txBody>
      </p:sp>
    </p:spTree>
    <p:extLst>
      <p:ext uri="{BB962C8B-B14F-4D97-AF65-F5344CB8AC3E}">
        <p14:creationId xmlns:p14="http://schemas.microsoft.com/office/powerpoint/2010/main" val="3737416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Key Constitutional Principles when we regulate</a:t>
            </a:r>
            <a:endParaRPr lang="en-US" dirty="0"/>
          </a:p>
        </p:txBody>
      </p:sp>
      <p:sp>
        <p:nvSpPr>
          <p:cNvPr id="3" name="Content Placeholder 2"/>
          <p:cNvSpPr>
            <a:spLocks noGrp="1"/>
          </p:cNvSpPr>
          <p:nvPr>
            <p:ph idx="1"/>
          </p:nvPr>
        </p:nvSpPr>
        <p:spPr/>
        <p:txBody>
          <a:bodyPr/>
          <a:lstStyle/>
          <a:p>
            <a:r>
              <a:rPr lang="en-US" dirty="0" smtClean="0"/>
              <a:t>Rationality: </a:t>
            </a:r>
          </a:p>
          <a:p>
            <a:pPr lvl="2"/>
            <a:r>
              <a:rPr lang="en-US" dirty="0"/>
              <a:t>I</a:t>
            </a:r>
            <a:r>
              <a:rPr lang="en-US" dirty="0" smtClean="0"/>
              <a:t>s what we are doing rational (e.g. scientifically sound, makes sense, does it duplicate, hamper, etc.</a:t>
            </a:r>
          </a:p>
          <a:p>
            <a:r>
              <a:rPr lang="en-US" dirty="0" smtClean="0"/>
              <a:t>Reasonable:</a:t>
            </a:r>
          </a:p>
          <a:p>
            <a:pPr lvl="2"/>
            <a:r>
              <a:rPr lang="en-US" dirty="0" smtClean="0"/>
              <a:t>What is the reason for doing this, or doing it in a particular way? Is the reason valid?</a:t>
            </a:r>
          </a:p>
          <a:p>
            <a:r>
              <a:rPr lang="en-US" dirty="0" smtClean="0"/>
              <a:t>Proportionality:</a:t>
            </a:r>
          </a:p>
          <a:p>
            <a:pPr lvl="2"/>
            <a:r>
              <a:rPr lang="en-US" dirty="0" smtClean="0"/>
              <a:t>How do you kill an ant?</a:t>
            </a:r>
            <a:endParaRPr lang="en-US" dirty="0"/>
          </a:p>
        </p:txBody>
      </p:sp>
      <p:sp>
        <p:nvSpPr>
          <p:cNvPr id="4" name="TextBox 3"/>
          <p:cNvSpPr txBox="1"/>
          <p:nvPr/>
        </p:nvSpPr>
        <p:spPr>
          <a:xfrm rot="20999363">
            <a:off x="4892478" y="1585416"/>
            <a:ext cx="4123312" cy="923330"/>
          </a:xfrm>
          <a:prstGeom prst="rect">
            <a:avLst/>
          </a:prstGeom>
          <a:noFill/>
        </p:spPr>
        <p:txBody>
          <a:bodyPr wrap="square" rtlCol="0">
            <a:spAutoFit/>
          </a:bodyPr>
          <a:lstStyle/>
          <a:p>
            <a:pPr algn="ctr"/>
            <a:r>
              <a:rPr lang="en-US" i="1" dirty="0" smtClean="0"/>
              <a:t>Rule of Law does not mean that we slavishly follow, rules must be VALID:</a:t>
            </a:r>
            <a:endParaRPr lang="en-US" i="1" dirty="0"/>
          </a:p>
        </p:txBody>
      </p:sp>
      <p:pic>
        <p:nvPicPr>
          <p:cNvPr id="6" name="Picture 5" descr="an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949416" y="5176057"/>
            <a:ext cx="1505682" cy="1271191"/>
          </a:xfrm>
          <a:prstGeom prst="rect">
            <a:avLst/>
          </a:prstGeom>
        </p:spPr>
      </p:pic>
    </p:spTree>
    <p:extLst>
      <p:ext uri="{BB962C8B-B14F-4D97-AF65-F5344CB8AC3E}">
        <p14:creationId xmlns:p14="http://schemas.microsoft.com/office/powerpoint/2010/main" val="430888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5153277"/>
            <a:ext cx="6400800" cy="1571392"/>
          </a:xfrm>
        </p:spPr>
        <p:txBody>
          <a:bodyPr/>
          <a:lstStyle/>
          <a:p>
            <a:pPr algn="r"/>
            <a:r>
              <a:rPr lang="en-US" dirty="0" smtClean="0"/>
              <a:t>About laws</a:t>
            </a:r>
            <a:endParaRPr lang="en-US" dirty="0"/>
          </a:p>
        </p:txBody>
      </p:sp>
    </p:spTree>
    <p:extLst>
      <p:ext uri="{BB962C8B-B14F-4D97-AF65-F5344CB8AC3E}">
        <p14:creationId xmlns:p14="http://schemas.microsoft.com/office/powerpoint/2010/main" val="103695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cs typeface="Arial" charset="0"/>
              </a:rPr>
              <a:t>The SA legal system</a:t>
            </a:r>
          </a:p>
        </p:txBody>
      </p:sp>
      <p:graphicFrame>
        <p:nvGraphicFramePr>
          <p:cNvPr id="5" name="Table 4"/>
          <p:cNvGraphicFramePr>
            <a:graphicFrameLocks noGrp="1"/>
          </p:cNvGraphicFramePr>
          <p:nvPr>
            <p:extLst>
              <p:ext uri="{D42A27DB-BD31-4B8C-83A1-F6EECF244321}">
                <p14:modId xmlns:p14="http://schemas.microsoft.com/office/powerpoint/2010/main" val="1791716035"/>
              </p:ext>
            </p:extLst>
          </p:nvPr>
        </p:nvGraphicFramePr>
        <p:xfrm>
          <a:off x="428625" y="1780441"/>
          <a:ext cx="8358188" cy="4735195"/>
        </p:xfrm>
        <a:graphic>
          <a:graphicData uri="http://schemas.openxmlformats.org/drawingml/2006/table">
            <a:tbl>
              <a:tblPr/>
              <a:tblGrid>
                <a:gridCol w="4179888"/>
                <a:gridCol w="4178300"/>
              </a:tblGrid>
              <a:tr h="8032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On the one hand … &amp;</a:t>
                      </a: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ＭＳ Ｐゴシック" charset="0"/>
                          <a:cs typeface="Arial" charset="0"/>
                        </a:rPr>
                        <a:t>…. on the other hand</a:t>
                      </a: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1"/>
                    </a:solidFill>
                  </a:tcPr>
                </a:tc>
              </a:tr>
              <a:tr h="8032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STATUTORY </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LAW</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(Acts, regulations)</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COMMON </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LAW</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(e.g. Law of contract)</a:t>
                      </a:r>
                      <a:endParaRPr kumimoji="0" lang="en-US" sz="2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7F3F4"/>
                    </a:solidFill>
                  </a:tcPr>
                </a:tc>
              </a:tr>
              <a:tr h="8032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MATERIAL </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LAW</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(What we do)</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PROCEDURAL </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LAW</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(How we do things)</a:t>
                      </a:r>
                      <a:endParaRPr kumimoji="0" lang="en-US" sz="2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F3F9FA"/>
                    </a:solidFill>
                  </a:tcPr>
                </a:tc>
              </a:tr>
              <a:tr h="8032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PUBLIC </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LAW</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(regulatory regimes,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BB BEE Act)</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ＭＳ Ｐゴシック" charset="0"/>
                          <a:cs typeface="Arial" charset="0"/>
                        </a:rPr>
                        <a:t>PRIVATE </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LAW</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(e.g. co-marketing, </a:t>
                      </a:r>
                      <a:r>
                        <a:rPr kumimoji="0" lang="en-US" sz="2400" b="1" i="0" u="none" strike="noStrike" cap="none" normalizeH="0" baseline="0" dirty="0" err="1" smtClean="0">
                          <a:ln>
                            <a:noFill/>
                          </a:ln>
                          <a:solidFill>
                            <a:schemeClr val="tx1"/>
                          </a:solidFill>
                          <a:effectLst/>
                          <a:latin typeface="Arial" charset="0"/>
                          <a:ea typeface="ＭＳ Ｐゴシック" charset="0"/>
                          <a:cs typeface="Arial" charset="0"/>
                        </a:rPr>
                        <a:t>outlicensing</a:t>
                      </a:r>
                      <a:r>
                        <a:rPr kumimoji="0" lang="en-US" sz="2400" b="1" i="0" u="none" strike="noStrike" cap="none" normalizeH="0" baseline="0" dirty="0" smtClean="0">
                          <a:ln>
                            <a:noFill/>
                          </a:ln>
                          <a:solidFill>
                            <a:schemeClr val="tx1"/>
                          </a:solidFill>
                          <a:effectLst/>
                          <a:latin typeface="Arial" charset="0"/>
                          <a:ea typeface="ＭＳ Ｐゴシック" charset="0"/>
                          <a:cs typeface="Arial" charset="0"/>
                        </a:rPr>
                        <a:t> agreements)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a typeface="ＭＳ Ｐゴシック" charset="0"/>
                        <a:cs typeface="Arial"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rgbClr val="E7F3F4"/>
                    </a:solidFill>
                  </a:tcPr>
                </a:tc>
              </a:tr>
            </a:tbl>
          </a:graphicData>
        </a:graphic>
      </p:graphicFrame>
    </p:spTree>
    <p:extLst>
      <p:ext uri="{BB962C8B-B14F-4D97-AF65-F5344CB8AC3E}">
        <p14:creationId xmlns:p14="http://schemas.microsoft.com/office/powerpoint/2010/main" val="3962107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00063" y="0"/>
            <a:ext cx="8229600" cy="1143000"/>
          </a:xfrm>
        </p:spPr>
        <p:txBody>
          <a:bodyPr/>
          <a:lstStyle/>
          <a:p>
            <a:r>
              <a:rPr lang="en-US">
                <a:latin typeface="Arial" charset="0"/>
                <a:cs typeface="Arial" charset="0"/>
              </a:rPr>
              <a:t>Hierarchy of laws</a:t>
            </a:r>
          </a:p>
        </p:txBody>
      </p:sp>
      <p:graphicFrame>
        <p:nvGraphicFramePr>
          <p:cNvPr id="4" name="Diagram 3"/>
          <p:cNvGraphicFramePr/>
          <p:nvPr>
            <p:extLst>
              <p:ext uri="{D42A27DB-BD31-4B8C-83A1-F6EECF244321}">
                <p14:modId xmlns:p14="http://schemas.microsoft.com/office/powerpoint/2010/main" val="3619286905"/>
              </p:ext>
            </p:extLst>
          </p:nvPr>
        </p:nvGraphicFramePr>
        <p:xfrm>
          <a:off x="1524000" y="1142984"/>
          <a:ext cx="6096000"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TextBox 5"/>
          <p:cNvSpPr txBox="1">
            <a:spLocks noChangeArrowheads="1"/>
          </p:cNvSpPr>
          <p:nvPr/>
        </p:nvSpPr>
        <p:spPr bwMode="auto">
          <a:xfrm>
            <a:off x="3357563" y="857250"/>
            <a:ext cx="24288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t>POLICY (POLITICAL)</a:t>
            </a:r>
          </a:p>
        </p:txBody>
      </p:sp>
      <p:sp>
        <p:nvSpPr>
          <p:cNvPr id="14341" name="TextBox 6"/>
          <p:cNvSpPr txBox="1">
            <a:spLocks noChangeArrowheads="1"/>
          </p:cNvSpPr>
          <p:nvPr/>
        </p:nvSpPr>
        <p:spPr bwMode="auto">
          <a:xfrm>
            <a:off x="3000375" y="6345238"/>
            <a:ext cx="364331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t>POLICY (IMPLEMENTATION</a:t>
            </a:r>
          </a:p>
        </p:txBody>
      </p:sp>
      <p:sp>
        <p:nvSpPr>
          <p:cNvPr id="14342" name="TextBox 7"/>
          <p:cNvSpPr txBox="1">
            <a:spLocks noChangeArrowheads="1"/>
          </p:cNvSpPr>
          <p:nvPr/>
        </p:nvSpPr>
        <p:spPr bwMode="auto">
          <a:xfrm>
            <a:off x="6500813" y="2487613"/>
            <a:ext cx="1214437"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i="1"/>
              <a:t>Ultra vires?</a:t>
            </a:r>
          </a:p>
        </p:txBody>
      </p:sp>
      <p:sp>
        <p:nvSpPr>
          <p:cNvPr id="14343" name="TextBox 8"/>
          <p:cNvSpPr txBox="1">
            <a:spLocks noChangeArrowheads="1"/>
          </p:cNvSpPr>
          <p:nvPr/>
        </p:nvSpPr>
        <p:spPr bwMode="auto">
          <a:xfrm>
            <a:off x="1190781" y="1227138"/>
            <a:ext cx="1428750" cy="2862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r>
              <a:rPr lang="en-US" i="1" dirty="0"/>
              <a:t>Which bodies make each of these types of laws</a:t>
            </a:r>
            <a:r>
              <a:rPr lang="en-US" i="1" dirty="0" smtClean="0"/>
              <a:t>? Who makes the schedules in the Meds Act?</a:t>
            </a:r>
            <a:endParaRPr lang="en-US" i="1" dirty="0"/>
          </a:p>
        </p:txBody>
      </p:sp>
    </p:spTree>
    <p:extLst>
      <p:ext uri="{BB962C8B-B14F-4D97-AF65-F5344CB8AC3E}">
        <p14:creationId xmlns:p14="http://schemas.microsoft.com/office/powerpoint/2010/main" val="1818057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a:xfrm>
            <a:off x="1371600" y="5153277"/>
            <a:ext cx="6400800" cy="1571392"/>
          </a:xfrm>
        </p:spPr>
        <p:txBody>
          <a:bodyPr/>
          <a:lstStyle/>
          <a:p>
            <a:pPr algn="r"/>
            <a:r>
              <a:rPr lang="en-US" dirty="0" smtClean="0"/>
              <a:t>About product regulation</a:t>
            </a:r>
            <a:endParaRPr lang="en-US" dirty="0"/>
          </a:p>
        </p:txBody>
      </p:sp>
    </p:spTree>
    <p:extLst>
      <p:ext uri="{BB962C8B-B14F-4D97-AF65-F5344CB8AC3E}">
        <p14:creationId xmlns:p14="http://schemas.microsoft.com/office/powerpoint/2010/main" val="103695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 Theme.thmx</Template>
  <TotalTime>83</TotalTime>
  <Words>874</Words>
  <Application>Microsoft Office PowerPoint</Application>
  <PresentationFormat>On-screen Show (4:3)</PresentationFormat>
  <Paragraphs>123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ＭＳ Ｐゴシック</vt:lpstr>
      <vt:lpstr>Arial</vt:lpstr>
      <vt:lpstr>Verdana</vt:lpstr>
      <vt:lpstr>Default Theme</vt:lpstr>
      <vt:lpstr>Getting our Acts together!</vt:lpstr>
      <vt:lpstr>PowerPoint Presentation</vt:lpstr>
      <vt:lpstr>The Constitutional Framework</vt:lpstr>
      <vt:lpstr>Alignment with Constitution: Section 27</vt:lpstr>
      <vt:lpstr>Key Constitutional Principles when we regulate</vt:lpstr>
      <vt:lpstr>PowerPoint Presentation</vt:lpstr>
      <vt:lpstr>The SA legal system</vt:lpstr>
      <vt:lpstr>Hierarchy of laws</vt:lpstr>
      <vt:lpstr>PowerPoint Presentation</vt:lpstr>
      <vt:lpstr>Health product regulation: various concurrent rules</vt:lpstr>
      <vt:lpstr>Health product regulation: various concurrent rules</vt:lpstr>
      <vt:lpstr>Healthcare professional legislation</vt:lpstr>
      <vt:lpstr>And the constitutional laws that frame these other laws</vt:lpstr>
      <vt:lpstr>Legal interpretation …</vt:lpstr>
      <vt:lpstr>PowerPoint Presentation</vt:lpstr>
      <vt:lpstr>Medicines Act</vt:lpstr>
      <vt:lpstr>Regulations &amp; Guidelines</vt:lpstr>
      <vt:lpstr>PowerPoint Presentation</vt:lpstr>
      <vt:lpstr>To do this… consider</vt:lpstr>
      <vt:lpstr>Thank you!</vt:lpstr>
    </vt:vector>
  </TitlesOfParts>
  <Company>Elsabe Klinck Consulting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out Acts together!</dc:title>
  <dc:creator>Elsabe Klinck</dc:creator>
  <cp:lastModifiedBy>Administrator</cp:lastModifiedBy>
  <cp:revision>33</cp:revision>
  <dcterms:created xsi:type="dcterms:W3CDTF">2014-11-21T03:14:36Z</dcterms:created>
  <dcterms:modified xsi:type="dcterms:W3CDTF">2014-11-21T06:50:38Z</dcterms:modified>
</cp:coreProperties>
</file>